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64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580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866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737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7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082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524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351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69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583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565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720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DF63-D198-467A-8AD9-8C63BD33B8F9}" type="datetimeFigureOut">
              <a:rPr lang="en-IN" smtClean="0"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AA0A7-EF78-4CC3-A39F-988111B75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74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BBAB-33E4-4BCC-8BFD-D67F1393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sz="5400" dirty="0"/>
            </a:br>
            <a:br>
              <a:rPr lang="en-US" sz="2400" dirty="0"/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C7634-71EE-499C-BADF-0D81783C4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37" y="1045032"/>
            <a:ext cx="3200400" cy="53800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0BBF5-8E93-481E-B75E-ACE6F0560CA1}"/>
              </a:ext>
            </a:extLst>
          </p:cNvPr>
          <p:cNvSpPr txBox="1"/>
          <p:nvPr/>
        </p:nvSpPr>
        <p:spPr>
          <a:xfrm>
            <a:off x="1905001" y="1676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5E941-EFDD-4519-A51A-E5763697BAB3}"/>
              </a:ext>
            </a:extLst>
          </p:cNvPr>
          <p:cNvSpPr txBox="1"/>
          <p:nvPr/>
        </p:nvSpPr>
        <p:spPr>
          <a:xfrm flipH="1">
            <a:off x="374073" y="1676400"/>
            <a:ext cx="7658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400" dirty="0"/>
              <a:t>सेम -3 </a:t>
            </a:r>
            <a:r>
              <a:rPr lang="en-GB" sz="4400" dirty="0"/>
              <a:t>ele-2</a:t>
            </a:r>
            <a:r>
              <a:rPr lang="hi-IN" sz="4400" dirty="0"/>
              <a:t>हिंदी 201 में आपका स्वागत हैं। </a:t>
            </a:r>
            <a:endParaRPr lang="en-IN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93F914-C6B0-4F2E-B04A-43B762B8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22950"/>
            <a:ext cx="3302000" cy="34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63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379E-86C7-4FEC-A86F-F0F1EE09B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35083"/>
            <a:ext cx="11620500" cy="169371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i-IN" dirty="0"/>
              <a:t>डॉ.जशाभाई पटेल</a:t>
            </a:r>
            <a:br>
              <a:rPr lang="hi-IN" dirty="0"/>
            </a:br>
            <a:r>
              <a:rPr lang="hi-IN" dirty="0"/>
              <a:t>				उपन्यास के तत्व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E5542-95D2-4D0C-A4E2-E0F610F3C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1828800"/>
            <a:ext cx="11620499" cy="52681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hi-IN" sz="3600" b="1" dirty="0"/>
              <a:t>५ भाषा शैली :</a:t>
            </a:r>
            <a:endParaRPr lang="en-IN" sz="36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i-IN" sz="3600" b="1" dirty="0"/>
              <a:t>उपन्यास में कथावस्तु अभिव्यक्ति कला का विशेष महत्व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i-IN" sz="3600" b="1" dirty="0"/>
              <a:t>पाठक लेखन के भावों एवं विचारों के साथ ही उसका साहित्य होना भी आवश्यक है।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i-IN" sz="3600" b="1" dirty="0"/>
              <a:t>उसमें अलंकार, मुहावरे ,लोकोक्ति आदि का यथा स्थान प्रयोग होना चाहिए।</a:t>
            </a:r>
            <a:endParaRPr lang="hi-IN" sz="36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i-IN" sz="3600" b="1" dirty="0"/>
              <a:t>कथ्यात्मक शैली,प्रतीक शैली, आत्मकथ्यात्मक शैली में अधिक सजीव  हो सकते हैं।पूर्व दीप्ती, डायरी शैली आदि का प्रयोग भी उपन्यास में किय जाता है।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2220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379E-86C7-4FEC-A86F-F0F1EE09B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35083"/>
            <a:ext cx="11620500" cy="169371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i-IN" dirty="0"/>
              <a:t>डॉ.जशाभाई पटेल</a:t>
            </a:r>
            <a:br>
              <a:rPr lang="hi-IN" dirty="0"/>
            </a:br>
            <a:r>
              <a:rPr lang="hi-IN" dirty="0"/>
              <a:t>				उपन्यास के तत्व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E5542-95D2-4D0C-A4E2-E0F610F3C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1828800"/>
            <a:ext cx="11620499" cy="52681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hi-IN" sz="5400" b="1" dirty="0"/>
              <a:t>६ . उद्देश्य :</a:t>
            </a:r>
            <a:endParaRPr lang="en-IN" sz="5400" dirty="0"/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hi-IN" sz="5400" b="1" dirty="0"/>
              <a:t>हमारी गद्य साहित्य सृष्टि के पीछे कोई न कोई भारतीय मान्यता या उद्द्देश्य आदि आवश्यक रहता है एक अनुभवी उपन्यासकार का जीवन और जगत प्रति उसकी प्रत्येक समस्या के प्रति एक विशेष दृष्टिकोण होता है।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26782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91B2-C78E-4FC9-83E9-E64D66663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i-IN" sz="8800" b="1" dirty="0"/>
              <a:t>सेम-3 </a:t>
            </a:r>
            <a:r>
              <a:rPr lang="en-GB" sz="8800" b="1" dirty="0"/>
              <a:t>Ele-2 Hindi</a:t>
            </a:r>
            <a:br>
              <a:rPr lang="en-GB" sz="8800" b="1" dirty="0"/>
            </a:br>
            <a:r>
              <a:rPr lang="hi-IN" sz="8800" dirty="0"/>
              <a:t>यूनिट-1</a:t>
            </a:r>
            <a:endParaRPr lang="en-IN" sz="8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D415B-B4B2-404E-ABB1-B8F881F41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2559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endParaRPr lang="hi-IN" sz="7200" dirty="0"/>
          </a:p>
          <a:p>
            <a:pPr algn="l"/>
            <a:r>
              <a:rPr lang="hi-IN" sz="7200" dirty="0"/>
              <a:t>उपन्यास के तत्व</a:t>
            </a:r>
          </a:p>
          <a:p>
            <a:r>
              <a:rPr lang="hi-IN" sz="7200" dirty="0"/>
              <a:t>			डॉ.जशाभाई पटेल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18762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379E-86C7-4FEC-A86F-F0F1EE09B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35083"/>
            <a:ext cx="11620500" cy="238760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i-IN" dirty="0"/>
              <a:t>डॉ.जशाभाई पटेल</a:t>
            </a:r>
            <a:br>
              <a:rPr lang="hi-IN" dirty="0"/>
            </a:br>
            <a:r>
              <a:rPr lang="hi-IN" dirty="0"/>
              <a:t>				उपन्यास के तत्व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E5542-95D2-4D0C-A4E2-E0F610F3C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" y="2812328"/>
            <a:ext cx="11620499" cy="4170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3200400" lvl="6" indent="-457200" algn="l">
              <a:buAutoNum type="arabicPeriod"/>
            </a:pPr>
            <a:r>
              <a:rPr lang="hi-IN" sz="13600" dirty="0"/>
              <a:t>कथावस्तु</a:t>
            </a:r>
          </a:p>
          <a:p>
            <a:pPr marL="3200400" lvl="6" indent="-457200" algn="l">
              <a:buAutoNum type="arabicPeriod"/>
            </a:pPr>
            <a:r>
              <a:rPr lang="hi-IN" sz="13600" dirty="0"/>
              <a:t>चरित्र योजना</a:t>
            </a:r>
          </a:p>
          <a:p>
            <a:pPr marL="3200400" lvl="6" indent="-457200" algn="l">
              <a:buAutoNum type="arabicPeriod"/>
            </a:pPr>
            <a:r>
              <a:rPr lang="hi-IN" sz="13600" dirty="0"/>
              <a:t>संवाद योजना</a:t>
            </a:r>
          </a:p>
          <a:p>
            <a:pPr marL="3200400" lvl="6" indent="-457200" algn="l">
              <a:buAutoNum type="arabicPeriod"/>
            </a:pPr>
            <a:r>
              <a:rPr lang="hi-IN" sz="13600" dirty="0"/>
              <a:t>परिवेश योजना</a:t>
            </a:r>
          </a:p>
          <a:p>
            <a:pPr marL="3200400" lvl="6" indent="-457200" algn="l">
              <a:buAutoNum type="arabicPeriod"/>
            </a:pPr>
            <a:r>
              <a:rPr lang="hi-IN" sz="13600" dirty="0"/>
              <a:t>भाषा शैली </a:t>
            </a:r>
          </a:p>
          <a:p>
            <a:pPr marL="3200400" lvl="6" indent="-457200" algn="l">
              <a:buAutoNum type="arabicPeriod"/>
            </a:pPr>
            <a:r>
              <a:rPr lang="hi-IN" sz="13600" dirty="0"/>
              <a:t>उद्देश्य</a:t>
            </a:r>
          </a:p>
          <a:p>
            <a:pPr marL="3200400" lvl="6" indent="-457200" algn="l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21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379E-86C7-4FEC-A86F-F0F1EE09B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35083"/>
            <a:ext cx="11620500" cy="169371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i-IN" dirty="0"/>
              <a:t>डॉ.जशाभाई पटेल</a:t>
            </a:r>
            <a:br>
              <a:rPr lang="hi-IN" dirty="0"/>
            </a:br>
            <a:r>
              <a:rPr lang="hi-IN" dirty="0"/>
              <a:t>				उपन्यास के तत्व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E5542-95D2-4D0C-A4E2-E0F610F3C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1828800"/>
            <a:ext cx="11620499" cy="52681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१ कथावस्तु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कथावस्तु उपन्यास का प्राण होता है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इस की कथावस्तु जीवन से सम्बन्धित होते हुये भी अधिकतर काल्पनिक होते है।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उपन्यासकार  को यथार्थ जीवन से सम्बन्धित केवल विश्वसनीय और सम्भव घटनाओं को ही अपनी रचनाओं में स्थान देना चाहिए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तथा तथ्यों की उपेक्षा नहीं करनी चाहिए यही गुण उपन्यास को कहानी से अलग करती है।</a:t>
            </a:r>
          </a:p>
          <a:p>
            <a:pPr lvl="6" algn="l"/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0453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379E-86C7-4FEC-A86F-F0F1EE09B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35083"/>
            <a:ext cx="11620500" cy="169371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i-IN" dirty="0"/>
              <a:t>डॉ.जशाभाई पटेल</a:t>
            </a:r>
            <a:br>
              <a:rPr lang="hi-IN" dirty="0"/>
            </a:br>
            <a:r>
              <a:rPr lang="hi-IN" dirty="0"/>
              <a:t>				उपन्यास के तत्व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E5542-95D2-4D0C-A4E2-E0F610F3C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1828800"/>
            <a:ext cx="11620499" cy="52681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१ कथावस्तु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इसमें एक कथा मुख्य होती है तथा अन्य कथाएँ गौण है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i-IN" sz="36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गौण कथा </a:t>
            </a: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मुख्य कथा को गति देती, सहायक तथा विकास करने वाली होनी चाहिए।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उपन्यास की सफलता इसी में है कि सभी घटनाये एक सूत्र में पिरोई हुई हो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i-IN" sz="36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आरंभ,विकास और अन्त की वस्तु योजना सटीक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lvl="6" algn="l"/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42865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379E-86C7-4FEC-A86F-F0F1EE09B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35083"/>
            <a:ext cx="11620500" cy="169371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i-IN" dirty="0"/>
              <a:t>डॉ.जशाभाई पटेल</a:t>
            </a:r>
            <a:br>
              <a:rPr lang="hi-IN" dirty="0"/>
            </a:br>
            <a:r>
              <a:rPr lang="hi-IN" dirty="0"/>
              <a:t>				उपन्यास के तत्व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E5542-95D2-4D0C-A4E2-E0F610F3C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1828800"/>
            <a:ext cx="11620499" cy="52681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२ पात्र व चरित्र चित्रण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उपन्यास में पात्र दो प्रकार के होते हैं।</a:t>
            </a:r>
            <a:endParaRPr lang="hi-IN" sz="3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प्रधान पात्र और गौण  पात्र </a:t>
            </a:r>
            <a:endParaRPr lang="hi-IN" sz="3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प्रधान पात्र :</a:t>
            </a:r>
            <a:r>
              <a:rPr lang="hi-IN" sz="36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hi-IN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शुरू से लेकर अंत तक उपन्यास के कथानक को गति देते हैं लक्ष्य  की और अग्रसर करते हैं।यह पात्र कथा के नायक होते हैं इन्हीं के इर्द-गिर्द संपूर्ण कथा चलती रहती है।</a:t>
            </a:r>
            <a:endParaRPr lang="hi-IN" sz="36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379E-86C7-4FEC-A86F-F0F1EE09B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35083"/>
            <a:ext cx="11620500" cy="169371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i-IN" dirty="0"/>
              <a:t>डॉ.जशाभाई पटेल</a:t>
            </a:r>
            <a:br>
              <a:rPr lang="hi-IN" dirty="0"/>
            </a:br>
            <a:r>
              <a:rPr lang="hi-IN" dirty="0"/>
              <a:t>				उपन्यास के तत्व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E5542-95D2-4D0C-A4E2-E0F610F3C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1828800"/>
            <a:ext cx="11620499" cy="52681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i-I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२ पात्र व चरित्र चित्रण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i-I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गौण  पात्र - प्रधान पात्रो को सहायक बनाकर आते है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hi-I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इसका कार्य कथानक को गति देना वातावरण की गंभीरता को कम करना, वातावरण की सृष्टि करना तथा अन्य पात्रों के चरित्र पर प्रकाश डालना भी होता है।</a:t>
            </a:r>
            <a:endParaRPr lang="hi-IN" sz="4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hi-IN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कभी यह हंसाने का कार्य करते हैं तो कभी दर्शकों का मनोरंजन करने के लिए उपस्थित होते हैं।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379E-86C7-4FEC-A86F-F0F1EE09B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35083"/>
            <a:ext cx="11620500" cy="169371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i-IN" dirty="0"/>
              <a:t>डॉ.जशाभाई पटेल</a:t>
            </a:r>
            <a:br>
              <a:rPr lang="hi-IN" dirty="0"/>
            </a:br>
            <a:r>
              <a:rPr lang="hi-IN" dirty="0"/>
              <a:t>				उपन्यास के तत्व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E5542-95D2-4D0C-A4E2-E0F610F3C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1828800"/>
            <a:ext cx="11620499" cy="52681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i-IN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३ संवाद :</a:t>
            </a:r>
            <a:endParaRPr lang="hi-IN" sz="32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i-IN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संवादों का प्रयोग कथानक को गति देना नाटकीयता लाना, पात्रों के चरित्र का उद्घाटन करना, वातावरण की सृष्टि करना आदि कई उद्देश्य</a:t>
            </a:r>
            <a:endParaRPr lang="hi-IN" sz="32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i-IN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मुख्य रूप से कथोपकथन (संवाद ) पात्रों के भावो, विचरों, संवेदनाओं, मनोवृतिओं आदि को व्यक्त करने में सहायक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i-IN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कथोपकथन  पात्रों के अनुकूल होना चाहिए।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i-IN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एक सफल उपन्यास के सफल कथोपकथन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hi-IN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कुतुहल</a:t>
            </a:r>
            <a:r>
              <a:rPr lang="hi-IN" sz="3200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hi-IN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वर्धक, नाटकीयता से पूर्ण सहद्देशय व स्वाभाविकता होते हैं।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379E-86C7-4FEC-A86F-F0F1EE09B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35083"/>
            <a:ext cx="11620500" cy="169371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i-IN" dirty="0"/>
              <a:t>डॉ.जशाभाई पटेल</a:t>
            </a:r>
            <a:br>
              <a:rPr lang="hi-IN" dirty="0"/>
            </a:br>
            <a:r>
              <a:rPr lang="hi-IN" dirty="0"/>
              <a:t>				उपन्यास के तत्व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E5542-95D2-4D0C-A4E2-E0F610F3C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1828800"/>
            <a:ext cx="11620499" cy="52681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hi-IN" sz="3600" b="1" dirty="0"/>
              <a:t>४ वातवरण </a:t>
            </a:r>
            <a:endParaRPr lang="hi-IN" sz="36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hi-IN" sz="3600" b="1" dirty="0"/>
              <a:t>पाठक उपन्यास के युग और उसकी परिश्थिति से बहुत दूर होता है उन्हें पूरी तरह समझनेके लिए उसे उपन्यासकार के वर्णन का सहारा लेना पड़ता है।</a:t>
            </a:r>
            <a:endParaRPr lang="hi-IN" sz="36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hi-IN" sz="3600" b="1" dirty="0"/>
              <a:t>अतिरिक्त लेखक को पात्रों की मानसिकता स्थिति परिस्थतियों आदि का भी छत्रं करना पड़ता है।</a:t>
            </a:r>
            <a:endParaRPr lang="hi-IN" sz="36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hi-IN" sz="3600" b="1" dirty="0"/>
              <a:t>पात्रों के बाह्य आंतरिक वातावरण का सफल चित्रण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hi-IN" sz="3600" b="1" dirty="0"/>
              <a:t>लेखक अपने देश काल वेश -भूषा आदि के बारे मेंपूरी जानकारी रखता है।</a:t>
            </a:r>
            <a:endParaRPr lang="en-IN" sz="3600" dirty="0"/>
          </a:p>
          <a:p>
            <a:pPr algn="l"/>
            <a:r>
              <a:rPr lang="en-US" sz="3600" b="1" dirty="0"/>
              <a:t> 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91254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643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  </vt:lpstr>
      <vt:lpstr>सेम-3 Ele-2 Hindi यूनिट-1</vt:lpstr>
      <vt:lpstr>डॉ.जशाभाई पटेल     उपन्यास के तत्व</vt:lpstr>
      <vt:lpstr>डॉ.जशाभाई पटेल     उपन्यास के तत्व</vt:lpstr>
      <vt:lpstr>डॉ.जशाभाई पटेल     उपन्यास के तत्व</vt:lpstr>
      <vt:lpstr>डॉ.जशाभाई पटेल     उपन्यास के तत्व</vt:lpstr>
      <vt:lpstr>डॉ.जशाभाई पटेल     उपन्यास के तत्व</vt:lpstr>
      <vt:lpstr>डॉ.जशाभाई पटेल     उपन्यास के तत्व</vt:lpstr>
      <vt:lpstr>डॉ.जशाभाई पटेल     उपन्यास के तत्व</vt:lpstr>
      <vt:lpstr>डॉ.जशाभाई पटेल     उपन्यास के तत्व</vt:lpstr>
      <vt:lpstr>डॉ.जशाभाई पटेल     उपन्यास के तत्व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सेम-3 Ele-2 Hindi यूनिट-1</dc:title>
  <dc:creator>jashabhai99799p@gmail.com</dc:creator>
  <cp:lastModifiedBy>jashabhai99799p@gmail.com</cp:lastModifiedBy>
  <cp:revision>6</cp:revision>
  <dcterms:created xsi:type="dcterms:W3CDTF">2022-06-30T11:48:04Z</dcterms:created>
  <dcterms:modified xsi:type="dcterms:W3CDTF">2022-07-08T02:46:00Z</dcterms:modified>
</cp:coreProperties>
</file>