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33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63700" cy="6858000"/>
          </a:xfrm>
          <a:prstGeom prst="rect">
            <a:avLst/>
          </a:prstGeom>
          <a:effectLst>
            <a:innerShdw blurRad="63500" dist="50800">
              <a:prstClr val="black">
                <a:alpha val="50000"/>
              </a:prstClr>
            </a:innerShdw>
          </a:effectLst>
        </p:spPr>
      </p:pic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1917503" y="533400"/>
            <a:ext cx="9378854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1896211" y="3539864"/>
            <a:ext cx="9396082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1767154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1917503" y="6354773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6829512" y="6354773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B621081-53EA-4545-A82E-F099CAD892AE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845" y="6353075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1803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defRPr baseline="0"/>
            </a:lvl1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/>
          <a:p>
            <a:fld id="{7B621081-53EA-4545-A82E-F099CAD892AE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8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82752" y="274956"/>
            <a:ext cx="2032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43"/>
            <a:ext cx="7671552" cy="5851525"/>
          </a:xfrm>
        </p:spPr>
        <p:txBody>
          <a:bodyPr vert="eaVert"/>
          <a:lstStyle>
            <a:lvl1pPr>
              <a:defRPr baseline="0"/>
            </a:lvl1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73373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57088" y="6375071"/>
            <a:ext cx="2669952" cy="226902"/>
          </a:xfrm>
        </p:spPr>
        <p:txBody>
          <a:bodyPr/>
          <a:lstStyle/>
          <a:p>
            <a:fld id="{7B621081-53EA-4545-A82E-F099CAD892AE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9328" y="6370325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90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/>
          <a:p>
            <a:fld id="{7B621081-53EA-4545-A82E-F099CAD892AE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5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3811" y="6374023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98984" y="6374023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B621081-53EA-4545-A82E-F099CAD892AE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603" y="6372325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62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4693920" cy="4648199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571744" y="1600201"/>
            <a:ext cx="4693920" cy="4648199"/>
          </a:xfrm>
        </p:spPr>
        <p:txBody>
          <a:bodyPr anchor="t"/>
          <a:lstStyle>
            <a:lvl1pPr eaLnBrk="1" latinLnBrk="0" hangingPunct="1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/>
          <a:p>
            <a:fld id="{7B621081-53EA-4545-A82E-F099CAD892AE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609600" y="1711840"/>
            <a:ext cx="4693920" cy="3967065"/>
          </a:xfrm>
        </p:spPr>
        <p:txBody>
          <a:bodyPr/>
          <a:lstStyle>
            <a:lvl1pPr eaLnBrk="1" latinLnBrk="0" hangingPunct="1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5790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571744" y="1711840"/>
            <a:ext cx="4693920" cy="3967065"/>
          </a:xfrm>
        </p:spPr>
        <p:txBody>
          <a:bodyPr/>
          <a:lstStyle>
            <a:lvl1pPr eaLnBrk="1" latinLnBrk="0" hangingPunct="1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5571744" y="5790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 eaLnBrk="1" latinLnBrk="0" hangingPunct="1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/>
          <a:p>
            <a:fld id="{7B621081-53EA-4545-A82E-F099CAD892AE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8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/>
          <a:p>
            <a:fld id="{7B621081-53EA-4545-A82E-F099CAD892AE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933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B621081-53EA-4545-A82E-F099CAD892AE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3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 hasCustomPrompt="1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 baseline="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609600" y="2133600"/>
            <a:ext cx="9652000" cy="4114800"/>
          </a:xfrm>
        </p:spPr>
        <p:txBody>
          <a:bodyPr/>
          <a:lstStyle>
            <a:lvl1pPr>
              <a:defRPr sz="3200" baseline="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374023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1248" y="6374023"/>
            <a:ext cx="2669952" cy="226902"/>
          </a:xfrm>
        </p:spPr>
        <p:txBody>
          <a:bodyPr/>
          <a:lstStyle/>
          <a:p>
            <a:fld id="{7B621081-53EA-4545-A82E-F099CAD892AE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5264" y="6372325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52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0" name="Picture Placeholder 9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/>
          <a:p>
            <a:fld id="{7B621081-53EA-4545-A82E-F099CAD892AE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629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10528300" y="0"/>
            <a:ext cx="16637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 bwMode="hidden">
          <a:xfrm>
            <a:off x="609600" y="1609416"/>
            <a:ext cx="9652000" cy="46389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375071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1248" y="6375071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DA0E755-25FD-455B-A5F4-B0DE86D4B5E2}" type="datetime1">
              <a:rPr lang="en-US" smtClean="0"/>
              <a:pPr/>
              <a:t>1/26/2023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264" y="6373373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33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lumMod val="5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/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0" orient="horz" pos="2160">
          <p15:clr>
            <a:srgbClr val="F26B43"/>
          </p15:clr>
        </p15:guide>
        <p15:guide id="1" pos="3840">
          <p15:clr>
            <a:srgbClr val="F26B43"/>
          </p15:clr>
        </p15:guide>
        <p15:guide id="2" pos="384">
          <p15:clr>
            <a:srgbClr val="F26B43"/>
          </p15:clr>
        </p15:guide>
        <p15:guide id="3" pos="6456">
          <p15:clr>
            <a:srgbClr val="F26B43"/>
          </p15:clr>
        </p15:guide>
        <p15:guide id="4" pos="12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393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2684" y="107730"/>
            <a:ext cx="10430106" cy="815897"/>
          </a:xfrm>
        </p:spPr>
        <p:txBody>
          <a:bodyPr/>
          <a:lstStyle/>
          <a:p>
            <a:pPr algn="ctr"/>
            <a:r>
              <a:rPr lang="hi-IN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कृष्ण भक्ति शाखा की विशेषताएँ-</a:t>
            </a:r>
            <a:endParaRPr lang="en-US" sz="8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AB59E2-550C-538C-3AD8-A3EC13463618}"/>
              </a:ext>
            </a:extLst>
          </p:cNvPr>
          <p:cNvSpPr txBox="1"/>
          <p:nvPr/>
        </p:nvSpPr>
        <p:spPr>
          <a:xfrm>
            <a:off x="1593452" y="1205932"/>
            <a:ext cx="10430106" cy="501739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	</a:t>
            </a:r>
            <a:r>
              <a:rPr lang="hi-IN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प्रमुख विशेषताएँ:-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1. </a:t>
            </a:r>
            <a:r>
              <a:rPr lang="hi-IN" sz="32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विषयवस्तु की मौलिकता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2. </a:t>
            </a:r>
            <a:r>
              <a:rPr lang="hi-IN" sz="32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ब्रह्म के सगुण रूप का मंडन और निर्गुण रूप का खंडन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3. </a:t>
            </a:r>
            <a:r>
              <a:rPr lang="hi-IN" sz="32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कृष्ण की उपासना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4. सामाजिक व सांस्कृतिक जीवन की अभिव्यक्तिः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5</a:t>
            </a:r>
            <a:r>
              <a:rPr lang="en-IN" sz="32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hi-IN" sz="32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कृष्ण की बाल लीलाओं का चित्रण.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6. वात्सल्य रस का चित्रण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7</a:t>
            </a:r>
            <a:r>
              <a:rPr lang="en-IN" sz="32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hi-IN" sz="32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भक्ति भावना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6870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2684" y="107730"/>
            <a:ext cx="10430106" cy="815897"/>
          </a:xfrm>
        </p:spPr>
        <p:txBody>
          <a:bodyPr/>
          <a:lstStyle/>
          <a:p>
            <a:pPr algn="ctr"/>
            <a:r>
              <a:rPr lang="hi-IN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कृष्ण भक्ति शाखा की विशेषताएँ-</a:t>
            </a:r>
            <a:endParaRPr lang="en-US" sz="8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AB59E2-550C-538C-3AD8-A3EC13463618}"/>
              </a:ext>
            </a:extLst>
          </p:cNvPr>
          <p:cNvSpPr txBox="1"/>
          <p:nvPr/>
        </p:nvSpPr>
        <p:spPr>
          <a:xfrm>
            <a:off x="1561171" y="893995"/>
            <a:ext cx="10314878" cy="596400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	</a:t>
            </a:r>
            <a:r>
              <a:rPr lang="hi-IN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प्रमुख विशेषताएँ:-</a:t>
            </a:r>
            <a:endParaRPr lang="en-IN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hi-IN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8. श्रृंगार वर्णनः </a:t>
            </a:r>
            <a:endParaRPr lang="en-IN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hi-IN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9.</a:t>
            </a:r>
            <a:r>
              <a:rPr lang="hi-IN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भ्रमरगीत काव्य परंपराः</a:t>
            </a:r>
            <a:endParaRPr lang="en-IN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hi-IN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10</a:t>
            </a:r>
            <a:r>
              <a:rPr lang="en-IN" sz="44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hi-IN" sz="44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गुरु की महिमा</a:t>
            </a:r>
            <a:endParaRPr lang="en-IN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hi-IN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11</a:t>
            </a:r>
            <a:r>
              <a:rPr lang="en-IN" sz="44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hi-IN" sz="44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प्रकृति चित्रण</a:t>
            </a:r>
            <a:endParaRPr lang="en-IN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n-IN" sz="44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1</a:t>
            </a:r>
            <a:r>
              <a:rPr lang="hi-IN" sz="44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2</a:t>
            </a:r>
            <a:r>
              <a:rPr lang="en-IN" sz="44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hi-IN" sz="44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छंद और शैली</a:t>
            </a:r>
            <a:endParaRPr lang="en-IN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n-IN" sz="44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1</a:t>
            </a:r>
            <a:r>
              <a:rPr lang="hi-IN" sz="44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3</a:t>
            </a:r>
            <a:r>
              <a:rPr lang="en-IN" sz="44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r>
              <a:rPr lang="hi-IN" sz="44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ब्रज भाषा का प्रयोग</a:t>
            </a:r>
            <a:endParaRPr lang="en-IN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614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2684" y="107730"/>
            <a:ext cx="10430106" cy="815897"/>
          </a:xfrm>
        </p:spPr>
        <p:txBody>
          <a:bodyPr/>
          <a:lstStyle/>
          <a:p>
            <a:pPr algn="ctr"/>
            <a:r>
              <a:rPr lang="hi-IN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कृष्ण भक्ति शाखा की विशेषताएँ-</a:t>
            </a:r>
            <a:endParaRPr lang="en-US" sz="8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AB59E2-550C-538C-3AD8-A3EC13463618}"/>
              </a:ext>
            </a:extLst>
          </p:cNvPr>
          <p:cNvSpPr txBox="1"/>
          <p:nvPr/>
        </p:nvSpPr>
        <p:spPr>
          <a:xfrm>
            <a:off x="1561171" y="893995"/>
            <a:ext cx="10314878" cy="587423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* </a:t>
            </a:r>
            <a:r>
              <a:rPr lang="hi-IN" sz="28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विषय-वस्तु की मौलिकता</a:t>
            </a:r>
            <a:endParaRPr lang="hi-IN" sz="2800" b="1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i-IN" sz="28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कृष्णकाव्य का आधारग्रंथ श्रीमद भागवत है</a:t>
            </a:r>
            <a:r>
              <a:rPr lang="en-IN" sz="28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8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अनुवाद नहीं कहा जा सकता।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i-IN" sz="28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भागवत में कृष्ण के रक्षक रूप पर यहा लोकरंजक रूप </a:t>
            </a:r>
            <a:r>
              <a:rPr lang="hi-IN" sz="28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में </a:t>
            </a:r>
            <a:r>
              <a:rPr lang="hi-IN" sz="28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उभारा है।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i-IN" sz="28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राधा की कल्पना करके प्रणय में अलौकिक भव्यता का संचार हुआ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i-IN" sz="28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कृष्ण परमात्मा का तो गोपी भक्त का और राधा आत्मा का रूप मानकर गुणगान गाया गया।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i-IN" sz="28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ब्रज लोक संस्कृति  के रूप में चित्रित कर कवियों ने मौलिकता का परिचय दिया है।</a:t>
            </a: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			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				गोकुल सकल गोवालनी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914400" algn="ctr">
              <a:lnSpc>
                <a:spcPct val="107000"/>
              </a:lnSpc>
              <a:spcAft>
                <a:spcPts val="800"/>
              </a:spcAft>
            </a:pPr>
            <a:r>
              <a:rPr lang="hi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घर-घर खेलत फाग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182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2684" y="107730"/>
            <a:ext cx="10430106" cy="815897"/>
          </a:xfrm>
        </p:spPr>
        <p:txBody>
          <a:bodyPr/>
          <a:lstStyle/>
          <a:p>
            <a:pPr algn="ctr"/>
            <a:r>
              <a:rPr lang="hi-IN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कृष्ण भक्ति शाखा की विशेषताएँ-</a:t>
            </a:r>
            <a:endParaRPr lang="en-US" sz="8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AB59E2-550C-538C-3AD8-A3EC13463618}"/>
              </a:ext>
            </a:extLst>
          </p:cNvPr>
          <p:cNvSpPr txBox="1"/>
          <p:nvPr/>
        </p:nvSpPr>
        <p:spPr>
          <a:xfrm>
            <a:off x="1561171" y="893995"/>
            <a:ext cx="10314878" cy="576106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40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*</a:t>
            </a:r>
            <a:r>
              <a:rPr lang="hi-IN" sz="4000" b="1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सगुण रूप का मंडन और निर्गुण रूप का खंडन-</a:t>
            </a:r>
            <a:endParaRPr lang="en-IN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i-IN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ब्रह्म के साकार और संगुण रूप को ही भक्ति का आधार माना है</a:t>
            </a:r>
            <a:r>
              <a:rPr lang="en-IN" sz="4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endParaRPr lang="hi-IN" sz="4000" dirty="0">
              <a:effectLst/>
              <a:latin typeface="Mangal" panose="02040503050203030202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i-IN" sz="4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कृष्ण- काव्य के माध्यम से उन्होंने ब्रहम के निराकार रूप का खंडन कर सगुण की प्रतिष्ठा की है।</a:t>
            </a:r>
            <a:endParaRPr lang="en-IN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1371600" lvl="2" indent="457200" algn="just">
              <a:lnSpc>
                <a:spcPct val="107000"/>
              </a:lnSpc>
              <a:spcAft>
                <a:spcPts val="800"/>
              </a:spcAft>
            </a:pPr>
            <a:r>
              <a:rPr lang="hi-IN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सब विधि अगम विचारहि</a:t>
            </a:r>
            <a:r>
              <a:rPr lang="en-IN" sz="4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endParaRPr lang="hi-IN" sz="4000" dirty="0">
              <a:effectLst/>
              <a:latin typeface="Mangal" panose="02040503050203030202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1371600" lvl="2" indent="457200" algn="just">
              <a:lnSpc>
                <a:spcPct val="107000"/>
              </a:lnSpc>
              <a:spcAft>
                <a:spcPts val="800"/>
              </a:spcAft>
            </a:pPr>
            <a:r>
              <a:rPr lang="hi-IN" sz="4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तात सूर सगुन लीला पद गावै ।</a:t>
            </a:r>
            <a:endParaRPr lang="en-IN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9331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7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2684" y="107730"/>
            <a:ext cx="10430106" cy="815897"/>
          </a:xfrm>
        </p:spPr>
        <p:txBody>
          <a:bodyPr/>
          <a:lstStyle/>
          <a:p>
            <a:pPr algn="ctr"/>
            <a:r>
              <a:rPr lang="hi-IN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कृष्ण भक्ति शाखा की विशेषताएँ-</a:t>
            </a:r>
            <a:endParaRPr lang="en-US" sz="8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AB59E2-550C-538C-3AD8-A3EC13463618}"/>
              </a:ext>
            </a:extLst>
          </p:cNvPr>
          <p:cNvSpPr txBox="1"/>
          <p:nvPr/>
        </p:nvSpPr>
        <p:spPr>
          <a:xfrm>
            <a:off x="2241395" y="923627"/>
            <a:ext cx="9523142" cy="686277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/>
              <a:t>कृष्ण की उपासना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/>
              <a:t>सामाजिक व सांस्कृतिक जीवन की अभिव्यक्तिः</a:t>
            </a:r>
          </a:p>
          <a:p>
            <a:r>
              <a:rPr lang="en-IN" sz="3200" b="1" dirty="0"/>
              <a:t>*</a:t>
            </a:r>
            <a:r>
              <a:rPr lang="hi-IN" sz="3200" b="1" dirty="0"/>
              <a:t>वात्सल्य रस का चित्रण-</a:t>
            </a:r>
            <a:endParaRPr lang="en-IN" sz="3200" dirty="0"/>
          </a:p>
          <a:p>
            <a:pPr lvl="3"/>
            <a:r>
              <a:rPr lang="hi-IN" sz="3200" dirty="0"/>
              <a:t>जसोदा हरी पालनै झुलावै </a:t>
            </a:r>
            <a:r>
              <a:rPr lang="en-IN" sz="3200" dirty="0"/>
              <a:t>|</a:t>
            </a:r>
          </a:p>
          <a:p>
            <a:pPr lvl="3"/>
            <a:r>
              <a:rPr lang="hi-IN" sz="3200" dirty="0"/>
              <a:t>हलरावै दुलराय मल्हरावै जोई सोई कछु गावै </a:t>
            </a:r>
            <a:r>
              <a:rPr lang="en-IN" sz="3200" dirty="0"/>
              <a:t>|</a:t>
            </a:r>
          </a:p>
          <a:p>
            <a:pPr lvl="3"/>
            <a:r>
              <a:rPr lang="hi-IN" sz="3200" dirty="0"/>
              <a:t>मेरे लाल कौ आउ निंदरिया</a:t>
            </a:r>
            <a:r>
              <a:rPr lang="en-IN" sz="3200" dirty="0"/>
              <a:t>, </a:t>
            </a:r>
            <a:r>
              <a:rPr lang="hi-IN" sz="3200" dirty="0"/>
              <a:t>काहै मात्र आनि सुलावै </a:t>
            </a:r>
            <a:r>
              <a:rPr lang="en-IN" sz="3200" dirty="0"/>
              <a:t>|</a:t>
            </a:r>
          </a:p>
          <a:p>
            <a:pPr lvl="3"/>
            <a:r>
              <a:rPr lang="hi-IN" sz="3200" dirty="0"/>
              <a:t>तू काहे न बेगहि आवे</a:t>
            </a:r>
            <a:r>
              <a:rPr lang="en-IN" sz="3200" dirty="0"/>
              <a:t>, </a:t>
            </a:r>
            <a:r>
              <a:rPr lang="hi-IN" sz="3200" dirty="0"/>
              <a:t>तो का कान्ह बुलावें </a:t>
            </a:r>
            <a:r>
              <a:rPr lang="en-IN" sz="3200" dirty="0"/>
              <a:t>|</a:t>
            </a:r>
          </a:p>
          <a:p>
            <a:pPr lvl="3" algn="just">
              <a:lnSpc>
                <a:spcPct val="107000"/>
              </a:lnSpc>
              <a:spcAft>
                <a:spcPts val="800"/>
              </a:spcAft>
            </a:pPr>
            <a:endParaRPr lang="hi-IN" dirty="0"/>
          </a:p>
          <a:p>
            <a:pPr lvl="3" algn="just">
              <a:lnSpc>
                <a:spcPct val="107000"/>
              </a:lnSpc>
              <a:spcAft>
                <a:spcPts val="800"/>
              </a:spcAft>
            </a:pPr>
            <a:r>
              <a:rPr lang="hi-IN" sz="2800" dirty="0"/>
              <a:t>मैया कबहूँ बढ़ेगी चोटि </a:t>
            </a:r>
            <a:r>
              <a:rPr lang="en-IN" sz="2800" dirty="0"/>
              <a:t>? </a:t>
            </a:r>
            <a:r>
              <a:rPr lang="hi-IN" sz="2800" dirty="0"/>
              <a:t>कितनी बार मोहिं दूध पियत भई यह अजहूँ है छोटी ।</a:t>
            </a:r>
            <a:endParaRPr lang="en-IN" sz="2800" dirty="0"/>
          </a:p>
          <a:p>
            <a:pPr lvl="3" algn="just">
              <a:lnSpc>
                <a:spcPct val="107000"/>
              </a:lnSpc>
              <a:spcAft>
                <a:spcPts val="800"/>
              </a:spcAft>
            </a:pPr>
            <a:endParaRPr lang="en-IN" sz="32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IN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6714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7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2684" y="107730"/>
            <a:ext cx="10430106" cy="815897"/>
          </a:xfrm>
        </p:spPr>
        <p:txBody>
          <a:bodyPr/>
          <a:lstStyle/>
          <a:p>
            <a:pPr algn="ctr"/>
            <a:r>
              <a:rPr lang="hi-IN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कृष्ण भक्ति शाखा की विशेषताएँ-</a:t>
            </a:r>
            <a:endParaRPr lang="en-US" sz="8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AB59E2-550C-538C-3AD8-A3EC13463618}"/>
              </a:ext>
            </a:extLst>
          </p:cNvPr>
          <p:cNvSpPr txBox="1"/>
          <p:nvPr/>
        </p:nvSpPr>
        <p:spPr>
          <a:xfrm>
            <a:off x="2241395" y="923627"/>
            <a:ext cx="9523142" cy="6001643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r>
              <a:rPr lang="en-IN" sz="3200" b="1" dirty="0"/>
              <a:t>*</a:t>
            </a:r>
            <a:r>
              <a:rPr lang="hi-IN" sz="3200" b="1" dirty="0"/>
              <a:t>भक्ति-भावना</a:t>
            </a:r>
            <a:endParaRPr lang="en-IN" sz="3200" dirty="0"/>
          </a:p>
          <a:p>
            <a:r>
              <a:rPr lang="hi-IN" sz="3200" dirty="0"/>
              <a:t>वात्सल्य</a:t>
            </a:r>
            <a:r>
              <a:rPr lang="en-IN" sz="3200" dirty="0"/>
              <a:t>, </a:t>
            </a:r>
            <a:r>
              <a:rPr lang="hi-IN" sz="3200" dirty="0"/>
              <a:t>सख्य</a:t>
            </a:r>
            <a:r>
              <a:rPr lang="en-IN" sz="3200" dirty="0"/>
              <a:t>, </a:t>
            </a:r>
            <a:r>
              <a:rPr lang="hi-IN" sz="3200" dirty="0"/>
              <a:t>माधुर्य एवं दास्य भाव की भक्ति का प्राधान्य इस काव्य में मिलता है। </a:t>
            </a:r>
          </a:p>
          <a:p>
            <a:r>
              <a:rPr lang="hi-IN" sz="3200" dirty="0"/>
              <a:t>नवधा भक्ति के अंगों का भी वर्णन है। </a:t>
            </a:r>
          </a:p>
          <a:p>
            <a:r>
              <a:rPr lang="hi-IN" sz="3200" dirty="0"/>
              <a:t>सूरदास अपने आराध्य को संसार के समस्त कष्टों को तारणहार के रूप में चित्रित करते हुए हते हैं-</a:t>
            </a:r>
            <a:endParaRPr lang="en-IN" sz="3200" dirty="0"/>
          </a:p>
          <a:p>
            <a:pPr lvl="1"/>
            <a:r>
              <a:rPr lang="hi-IN" sz="3200" dirty="0"/>
              <a:t>चरन कमल बंदौ हरिराई । </a:t>
            </a:r>
            <a:endParaRPr lang="en-IN" sz="3200" dirty="0"/>
          </a:p>
          <a:p>
            <a:pPr lvl="1"/>
            <a:r>
              <a:rPr lang="hi-IN" sz="3200" dirty="0"/>
              <a:t>जाकी कृपा पंगु गिरि लंघे</a:t>
            </a:r>
            <a:r>
              <a:rPr lang="en-IN" sz="3200" dirty="0"/>
              <a:t>,</a:t>
            </a:r>
            <a:r>
              <a:rPr lang="hi-IN" sz="3200" dirty="0"/>
              <a:t>अंधे को सब कछु दरसाई ॥१॥ </a:t>
            </a:r>
            <a:endParaRPr lang="en-IN" sz="3200" dirty="0"/>
          </a:p>
          <a:p>
            <a:pPr lvl="1"/>
            <a:r>
              <a:rPr lang="hi-IN" sz="3200" dirty="0"/>
              <a:t>बहरो सुने मूक पुनि बोले</a:t>
            </a:r>
            <a:r>
              <a:rPr lang="en-IN" sz="3200" dirty="0"/>
              <a:t>,</a:t>
            </a:r>
            <a:r>
              <a:rPr lang="hi-IN" sz="3200" dirty="0"/>
              <a:t>रंक चले सिर छत्र धराई । </a:t>
            </a:r>
            <a:endParaRPr lang="en-IN" sz="3200" dirty="0"/>
          </a:p>
          <a:p>
            <a:pPr lvl="1"/>
            <a:r>
              <a:rPr lang="hi-IN" sz="3200" dirty="0"/>
              <a:t>‘सूरदास’ स्वामी करुणामय</a:t>
            </a:r>
            <a:r>
              <a:rPr lang="en-IN" sz="3200" dirty="0"/>
              <a:t>, </a:t>
            </a:r>
            <a:r>
              <a:rPr lang="hi-IN" sz="3200" dirty="0"/>
              <a:t>बारबार बंदौ तिहिं पाई ॥२॥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4338154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7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5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elebration design slides.potx" id="{721A2DAC-17F9-49D5-9467-48377BA00D19}" vid="{6569DAFB-DD25-434B-8E4C-5109212A83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Celebration design slides presentation</Template>
  <TotalTime>35</TotalTime>
  <Words>420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Mangal</vt:lpstr>
      <vt:lpstr>Wingdings</vt:lpstr>
      <vt:lpstr>Wingdings 2</vt:lpstr>
      <vt:lpstr>Theme1</vt:lpstr>
      <vt:lpstr>कृष्ण भक्ति शाखा की विशेषताएँ-</vt:lpstr>
      <vt:lpstr>कृष्ण भक्ति शाखा की विशेषताएँ-</vt:lpstr>
      <vt:lpstr>कृष्ण भक्ति शाखा की विशेषताएँ-</vt:lpstr>
      <vt:lpstr>कृष्ण भक्ति शाखा की विशेषताएँ-</vt:lpstr>
      <vt:lpstr>कृष्ण भक्ति शाखा की विशेषताएँ-</vt:lpstr>
      <vt:lpstr>कृष्ण भक्ति शाखा की विशेषताएँ-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कृष्ण भक्ति शाखा की विशेषताएँ-</dc:title>
  <dc:creator>jashabhai99799p@gmail.com</dc:creator>
  <cp:lastModifiedBy>jashabhai99799p@gmail.com</cp:lastModifiedBy>
  <cp:revision>1</cp:revision>
  <dcterms:created xsi:type="dcterms:W3CDTF">2023-01-26T13:14:15Z</dcterms:created>
  <dcterms:modified xsi:type="dcterms:W3CDTF">2023-01-26T13:49:55Z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74062000</vt:r8>
  </property>
  <property fmtid="{D5CDD505-2E9C-101B-9397-08002B2CF9AE}" pid="3" name="HiddenCategoryTags">
    <vt:lpwstr/>
  </property>
  <property fmtid="{D5CDD505-2E9C-101B-9397-08002B2CF9AE}" pid="4" name="InternalTags">
    <vt:lpwstr/>
  </property>
  <property fmtid="{D5CDD505-2E9C-101B-9397-08002B2CF9AE}" pid="5" name="CampaignTags">
    <vt:lpwstr/>
  </property>
  <property fmtid="{D5CDD505-2E9C-101B-9397-08002B2CF9AE}" pid="6" name="Applications">
    <vt:lpwstr/>
  </property>
  <property fmtid="{D5CDD505-2E9C-101B-9397-08002B2CF9AE}" pid="7" name="ScenarioTags">
    <vt:lpwstr/>
  </property>
  <property fmtid="{D5CDD505-2E9C-101B-9397-08002B2CF9AE}" pid="8" name="ContentTypeId">
    <vt:lpwstr>0x010100AA3F7D94069FF64A86F7DFF56D60E3BE</vt:lpwstr>
  </property>
  <property fmtid="{D5CDD505-2E9C-101B-9397-08002B2CF9AE}" pid="9" name="FeatureTags">
    <vt:lpwstr/>
  </property>
  <property fmtid="{D5CDD505-2E9C-101B-9397-08002B2CF9AE}" pid="10" name="LocalizationTags">
    <vt:lpwstr/>
  </property>
  <property fmtid="{D5CDD505-2E9C-101B-9397-08002B2CF9AE}" pid="11" name="CategoryTags">
    <vt:lpwstr/>
  </property>
</Properties>
</file>