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9" r:id="rId2"/>
    <p:sldId id="256" r:id="rId3"/>
    <p:sldId id="258" r:id="rId4"/>
    <p:sldId id="257" r:id="rId5"/>
    <p:sldId id="260" r:id="rId6"/>
    <p:sldId id="261" r:id="rId7"/>
    <p:sldId id="262" r:id="rId8"/>
    <p:sldId id="263" r:id="rId9"/>
    <p:sldId id="264" r:id="rId10"/>
    <p:sldId id="267" r:id="rId11"/>
    <p:sldId id="265"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25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436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584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0547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0745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6037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8108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7067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741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689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8720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0715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5233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3781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52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977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698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074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7/9/2022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387090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7201972"/>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6600" dirty="0"/>
              <a:t>SEM -</a:t>
            </a:r>
            <a:r>
              <a:rPr lang="hi-IN" sz="6600" dirty="0"/>
              <a:t>3</a:t>
            </a:r>
            <a:r>
              <a:rPr lang="en-US" sz="6600" dirty="0"/>
              <a:t> </a:t>
            </a:r>
            <a:r>
              <a:rPr lang="hi-IN" sz="6600" dirty="0"/>
              <a:t>पेपर-203 में </a:t>
            </a:r>
          </a:p>
          <a:p>
            <a:pPr algn="ctr"/>
            <a:endParaRPr lang="hi-IN" sz="6600" dirty="0"/>
          </a:p>
          <a:p>
            <a:pPr algn="ctr"/>
            <a:endParaRPr lang="hi-IN" sz="6600" dirty="0"/>
          </a:p>
          <a:p>
            <a:pPr algn="ctr"/>
            <a:r>
              <a:rPr lang="hi-IN" sz="6600" dirty="0"/>
              <a:t>			        </a:t>
            </a:r>
          </a:p>
          <a:p>
            <a:pPr algn="ctr"/>
            <a:endParaRPr lang="hi-IN" sz="6600" dirty="0"/>
          </a:p>
          <a:p>
            <a:pPr algn="ctr"/>
            <a:r>
              <a:rPr lang="hi-IN" sz="6600" dirty="0"/>
              <a:t>आपका स्वागत  हैं।</a:t>
            </a:r>
          </a:p>
          <a:p>
            <a:pPr algn="ctr"/>
            <a:endParaRPr lang="en-US" sz="6600" dirty="0"/>
          </a:p>
        </p:txBody>
      </p:sp>
      <p:pic>
        <p:nvPicPr>
          <p:cNvPr id="3" name="Picture 2" descr="DSCN0669.JPG"/>
          <p:cNvPicPr>
            <a:picLocks noChangeAspect="1"/>
          </p:cNvPicPr>
          <p:nvPr/>
        </p:nvPicPr>
        <p:blipFill>
          <a:blip r:embed="rId2" cstate="print"/>
          <a:stretch>
            <a:fillRect/>
          </a:stretch>
        </p:blipFill>
        <p:spPr>
          <a:xfrm>
            <a:off x="2899064" y="685800"/>
            <a:ext cx="6951518" cy="4436918"/>
          </a:xfrm>
          <a:prstGeom prst="ellipse">
            <a:avLst/>
          </a:prstGeom>
          <a:ln w="63500" cap="rnd">
            <a:solidFill>
              <a:srgbClr val="FFFF00"/>
            </a:solidFill>
          </a:ln>
          <a:effectLst>
            <a:glow rad="139700">
              <a:schemeClr val="accent2">
                <a:satMod val="175000"/>
                <a:alpha val="40000"/>
              </a:schemeClr>
            </a:glow>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574158"/>
            <a:ext cx="12192000" cy="6400800"/>
          </a:xfrm>
        </p:spPr>
        <p:txBody>
          <a:bodyPr>
            <a:noAutofit/>
          </a:bodyPr>
          <a:lstStyle/>
          <a:p>
            <a:pPr algn="l"/>
            <a:r>
              <a:rPr lang="hi-IN" sz="3400" b="1" dirty="0">
                <a:solidFill>
                  <a:schemeClr val="tx1"/>
                </a:solidFill>
              </a:rPr>
              <a:t>आर्थिक परिस्थितियां</a:t>
            </a:r>
            <a:endParaRPr lang="en-IN" sz="3400" dirty="0">
              <a:solidFill>
                <a:schemeClr val="tx1"/>
              </a:solidFill>
            </a:endParaRPr>
          </a:p>
          <a:p>
            <a:pPr algn="l"/>
            <a:r>
              <a:rPr lang="hi-IN" sz="3400" dirty="0">
                <a:solidFill>
                  <a:schemeClr val="tx1"/>
                </a:solidFill>
              </a:rPr>
              <a:t>इस समय </a:t>
            </a:r>
            <a:r>
              <a:rPr lang="hi-IN" sz="3400" b="1" dirty="0">
                <a:solidFill>
                  <a:schemeClr val="tx1"/>
                </a:solidFill>
              </a:rPr>
              <a:t>आर्थिक दृष्टि से हिंदू लोग बिछड़ने</a:t>
            </a:r>
            <a:r>
              <a:rPr lang="hi-IN" sz="3400" dirty="0">
                <a:solidFill>
                  <a:schemeClr val="tx1"/>
                </a:solidFill>
              </a:rPr>
              <a:t> लगे थे और कुछ लोगों के लिए तो जीवित रहना भी कठिन हो गया था।</a:t>
            </a:r>
          </a:p>
          <a:p>
            <a:pPr algn="l"/>
            <a:r>
              <a:rPr lang="hi-IN" sz="3400" b="1" dirty="0">
                <a:solidFill>
                  <a:schemeClr val="tx1"/>
                </a:solidFill>
              </a:rPr>
              <a:t>शेरशाह सूरी</a:t>
            </a:r>
            <a:r>
              <a:rPr lang="hi-IN" sz="3400" dirty="0">
                <a:solidFill>
                  <a:schemeClr val="tx1"/>
                </a:solidFill>
              </a:rPr>
              <a:t> का राज्य भले ही अल्पकाल के लिए रहा हो लेकिन उसने </a:t>
            </a:r>
            <a:r>
              <a:rPr lang="hi-IN" sz="3400" b="1" dirty="0">
                <a:solidFill>
                  <a:schemeClr val="tx1"/>
                </a:solidFill>
              </a:rPr>
              <a:t>जमीदारी प्रथा समाप्त </a:t>
            </a:r>
            <a:r>
              <a:rPr lang="hi-IN" sz="3400" dirty="0">
                <a:solidFill>
                  <a:schemeClr val="tx1"/>
                </a:solidFill>
              </a:rPr>
              <a:t>करके राज्य में खुशहाली लाने का प्रयास किया।</a:t>
            </a:r>
          </a:p>
          <a:p>
            <a:pPr algn="l"/>
            <a:r>
              <a:rPr lang="hi-IN" sz="3400" b="1" dirty="0">
                <a:solidFill>
                  <a:schemeClr val="tx1"/>
                </a:solidFill>
              </a:rPr>
              <a:t>मुगल राजाओं ने फिर इस प्रथा को आरंभ कर दिया।</a:t>
            </a:r>
            <a:r>
              <a:rPr lang="hi-IN" sz="3400" dirty="0">
                <a:solidFill>
                  <a:schemeClr val="tx1"/>
                </a:solidFill>
              </a:rPr>
              <a:t> भक्ति काल में सामंती समाज में आर्थिक उत्पादन का आधार कृषि ही थी। कृषि से जुड़े काम धंधे हस्तकलाएं तथा व्यापार आदि को ही आजीविका का प्रमुख साधन माना जा सकता था। </a:t>
            </a:r>
          </a:p>
        </p:txBody>
      </p:sp>
    </p:spTree>
    <p:extLst>
      <p:ext uri="{BB962C8B-B14F-4D97-AF65-F5344CB8AC3E}">
        <p14:creationId xmlns:p14="http://schemas.microsoft.com/office/powerpoint/2010/main" val="35706582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
                                        <p:tgtEl>
                                          <p:spTgt spid="3">
                                            <p:txEl>
                                              <p:pRg st="2" end="2"/>
                                            </p:txEl>
                                          </p:spTgt>
                                        </p:tgtEl>
                                      </p:cBhvr>
                                    </p:animEffect>
                                    <p:anim calcmode="lin" valueType="num">
                                      <p:cBhvr>
                                        <p:cTn id="26"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
                                        <p:tgtEl>
                                          <p:spTgt spid="3">
                                            <p:txEl>
                                              <p:pRg st="3" end="3"/>
                                            </p:txEl>
                                          </p:spTgt>
                                        </p:tgtEl>
                                      </p:cBhvr>
                                    </p:animEffect>
                                    <p:anim calcmode="lin" valueType="num">
                                      <p:cBhvr>
                                        <p:cTn id="35"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Autofit/>
          </a:bodyPr>
          <a:lstStyle/>
          <a:p>
            <a:pPr algn="l"/>
            <a:r>
              <a:rPr lang="hi-IN" sz="2800" b="1" dirty="0">
                <a:solidFill>
                  <a:schemeClr val="tx1"/>
                </a:solidFill>
              </a:rPr>
              <a:t>आर्थिक परिस्थितियां</a:t>
            </a:r>
            <a:endParaRPr lang="en-IN" sz="2800" dirty="0">
              <a:solidFill>
                <a:schemeClr val="tx1"/>
              </a:solidFill>
            </a:endParaRPr>
          </a:p>
          <a:p>
            <a:pPr algn="l"/>
            <a:r>
              <a:rPr lang="hi-IN" sz="2800" b="1" dirty="0">
                <a:solidFill>
                  <a:schemeClr val="tx1"/>
                </a:solidFill>
              </a:rPr>
              <a:t>उच्च वर्ग विलासिता पूर्ण जिंदगी</a:t>
            </a:r>
            <a:r>
              <a:rPr lang="hi-IN" sz="2800" dirty="0">
                <a:solidFill>
                  <a:schemeClr val="tx1"/>
                </a:solidFill>
              </a:rPr>
              <a:t> जीता था और निम्न वर्ग अत्यंत निर्धनता में जीवन यापन कर रहा था। मजदूरों</a:t>
            </a:r>
            <a:r>
              <a:rPr lang="en-IN" sz="2800" dirty="0">
                <a:solidFill>
                  <a:schemeClr val="tx1"/>
                </a:solidFill>
              </a:rPr>
              <a:t>, </a:t>
            </a:r>
            <a:r>
              <a:rPr lang="hi-IN" sz="2800" dirty="0">
                <a:solidFill>
                  <a:schemeClr val="tx1"/>
                </a:solidFill>
              </a:rPr>
              <a:t>कारीगरों तथा मेहनतकश किसानों की आर्थिक स्थिति अच्छी नहीं थी।</a:t>
            </a:r>
            <a:endParaRPr lang="en-IN" sz="2800" dirty="0">
              <a:solidFill>
                <a:schemeClr val="tx1"/>
              </a:solidFill>
            </a:endParaRPr>
          </a:p>
        </p:txBody>
      </p:sp>
    </p:spTree>
    <p:extLst>
      <p:ext uri="{BB962C8B-B14F-4D97-AF65-F5344CB8AC3E}">
        <p14:creationId xmlns:p14="http://schemas.microsoft.com/office/powerpoint/2010/main" val="31310643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Autofit/>
          </a:bodyPr>
          <a:lstStyle/>
          <a:p>
            <a:pPr algn="l"/>
            <a:r>
              <a:rPr lang="hi-IN" sz="4400" b="1" dirty="0"/>
              <a:t>सांस्कृतिक परिस्थितियां</a:t>
            </a:r>
            <a:endParaRPr lang="en-IN" sz="4400" dirty="0"/>
          </a:p>
          <a:p>
            <a:pPr algn="l"/>
            <a:r>
              <a:rPr lang="hi-IN" sz="4400" dirty="0"/>
              <a:t>भारतीय धर्म और संस्कृति में </a:t>
            </a:r>
            <a:r>
              <a:rPr lang="hi-IN" sz="4400" b="1" dirty="0"/>
              <a:t>समन्वय की भावना को अत्यधिक महत्व </a:t>
            </a:r>
            <a:r>
              <a:rPr lang="hi-IN" sz="4400" dirty="0"/>
              <a:t>प्रदान किया गया है। समन्वयात्मकता</a:t>
            </a:r>
            <a:r>
              <a:rPr lang="en-IN" sz="4400" dirty="0"/>
              <a:t>, </a:t>
            </a:r>
            <a:r>
              <a:rPr lang="hi-IN" sz="4400" dirty="0"/>
              <a:t>भारतीय संस्कृति की विशेषता है। विदेश से आने वाली संस्कृतियों को ही भारतीय संस्कृति ने अपना अंग नहीं बनाया बल्कि देश में उत्पन्न विरोधी विचारधाराओं को भी अपने अनुकूल बनाने का काम किया।</a:t>
            </a:r>
            <a:endParaRPr lang="en-IN" sz="5400" dirty="0">
              <a:solidFill>
                <a:schemeClr val="tx1"/>
              </a:solidFill>
            </a:endParaRPr>
          </a:p>
        </p:txBody>
      </p:sp>
    </p:spTree>
    <p:extLst>
      <p:ext uri="{BB962C8B-B14F-4D97-AF65-F5344CB8AC3E}">
        <p14:creationId xmlns:p14="http://schemas.microsoft.com/office/powerpoint/2010/main" val="25060284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Autofit/>
          </a:bodyPr>
          <a:lstStyle/>
          <a:p>
            <a:pPr algn="l"/>
            <a:r>
              <a:rPr lang="hi-IN" sz="3600" dirty="0"/>
              <a:t>साहित्यिक परिस्थितियां</a:t>
            </a:r>
            <a:endParaRPr lang="en-IN" sz="3600" dirty="0"/>
          </a:p>
          <a:p>
            <a:pPr algn="l"/>
            <a:r>
              <a:rPr lang="hi-IN" sz="3600" dirty="0"/>
              <a:t>हाट बाजार तथा सेना में आम बोलचाल की भाषा उर्दू के रूप में विकसित हो रही थी। </a:t>
            </a:r>
          </a:p>
          <a:p>
            <a:pPr algn="l"/>
            <a:r>
              <a:rPr lang="hi-IN" sz="3600" dirty="0"/>
              <a:t>पहले की भाषा अवधी और ब्रज बनती जा रही थी। </a:t>
            </a:r>
          </a:p>
          <a:p>
            <a:pPr algn="l"/>
            <a:r>
              <a:rPr lang="hi-IN" sz="3600" dirty="0"/>
              <a:t>भक्ति काल में प्रबंध काव्य</a:t>
            </a:r>
            <a:r>
              <a:rPr lang="en-IN" sz="3600" dirty="0"/>
              <a:t>, </a:t>
            </a:r>
            <a:r>
              <a:rPr lang="hi-IN" sz="3600" dirty="0"/>
              <a:t>मुक्तक काव्य तथा गीतिकाव्य लिखे। </a:t>
            </a:r>
          </a:p>
          <a:p>
            <a:pPr algn="l"/>
            <a:r>
              <a:rPr lang="hi-IN" sz="3600" dirty="0"/>
              <a:t>संस्कृत भाषा के कुछ ग्रंथों की टीकाएं भी इस समय लिखी गई।</a:t>
            </a:r>
          </a:p>
          <a:p>
            <a:pPr algn="l"/>
            <a:r>
              <a:rPr lang="hi-IN" sz="3600" dirty="0"/>
              <a:t> </a:t>
            </a:r>
            <a:r>
              <a:rPr lang="hi-IN" sz="3600" b="1" dirty="0"/>
              <a:t>कबीर</a:t>
            </a:r>
            <a:r>
              <a:rPr lang="en-IN" sz="3600" b="1" dirty="0"/>
              <a:t>, </a:t>
            </a:r>
            <a:r>
              <a:rPr lang="hi-IN" sz="3600" b="1" dirty="0"/>
              <a:t>सूर</a:t>
            </a:r>
            <a:r>
              <a:rPr lang="en-IN" sz="3600" b="1" dirty="0"/>
              <a:t>, </a:t>
            </a:r>
            <a:r>
              <a:rPr lang="hi-IN" sz="3600" b="1" dirty="0"/>
              <a:t>तुलसी</a:t>
            </a:r>
            <a:r>
              <a:rPr lang="en-IN" sz="3600" b="1" dirty="0"/>
              <a:t>, </a:t>
            </a:r>
            <a:r>
              <a:rPr lang="hi-IN" sz="3600" b="1" dirty="0"/>
              <a:t>जायसी </a:t>
            </a:r>
            <a:r>
              <a:rPr lang="hi-IN" sz="3600" dirty="0"/>
              <a:t>देश के महान कवि हुए हैं। </a:t>
            </a:r>
          </a:p>
          <a:p>
            <a:pPr algn="l"/>
            <a:r>
              <a:rPr lang="hi-IN" sz="3600" b="1" dirty="0"/>
              <a:t>भक्ति काल को हिंदी साहित्य का स्वर्ण युग</a:t>
            </a:r>
            <a:r>
              <a:rPr lang="hi-IN" sz="3600" dirty="0"/>
              <a:t> भी कहा जाता है।</a:t>
            </a:r>
            <a:endParaRPr lang="en-IN" sz="3600" dirty="0"/>
          </a:p>
        </p:txBody>
      </p:sp>
    </p:spTree>
    <p:extLst>
      <p:ext uri="{BB962C8B-B14F-4D97-AF65-F5344CB8AC3E}">
        <p14:creationId xmlns:p14="http://schemas.microsoft.com/office/powerpoint/2010/main" val="31179815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
                                        <p:tgtEl>
                                          <p:spTgt spid="3">
                                            <p:txEl>
                                              <p:pRg st="2" end="2"/>
                                            </p:txEl>
                                          </p:spTgt>
                                        </p:tgtEl>
                                      </p:cBhvr>
                                    </p:animEffect>
                                    <p:anim calcmode="lin" valueType="num">
                                      <p:cBhvr>
                                        <p:cTn id="26"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
                                        <p:tgtEl>
                                          <p:spTgt spid="3">
                                            <p:txEl>
                                              <p:pRg st="3" end="3"/>
                                            </p:txEl>
                                          </p:spTgt>
                                        </p:tgtEl>
                                      </p:cBhvr>
                                    </p:animEffect>
                                    <p:anim calcmode="lin" valueType="num">
                                      <p:cBhvr>
                                        <p:cTn id="35"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
                                        <p:tgtEl>
                                          <p:spTgt spid="3">
                                            <p:txEl>
                                              <p:pRg st="4" end="4"/>
                                            </p:txEl>
                                          </p:spTgt>
                                        </p:tgtEl>
                                      </p:cBhvr>
                                    </p:animEffect>
                                    <p:anim calcmode="lin" valueType="num">
                                      <p:cBhvr>
                                        <p:cTn id="44" dur="4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3"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100"/>
                                        <p:tgtEl>
                                          <p:spTgt spid="3">
                                            <p:txEl>
                                              <p:pRg st="5" end="5"/>
                                            </p:txEl>
                                          </p:spTgt>
                                        </p:tgtEl>
                                      </p:cBhvr>
                                    </p:animEffect>
                                    <p:anim calcmode="lin" valueType="num">
                                      <p:cBhvr>
                                        <p:cTn id="53" dur="4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4" dur="4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3"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fade">
                                      <p:cBhvr>
                                        <p:cTn id="61" dur="100"/>
                                        <p:tgtEl>
                                          <p:spTgt spid="3">
                                            <p:txEl>
                                              <p:pRg st="6" end="6"/>
                                            </p:txEl>
                                          </p:spTgt>
                                        </p:tgtEl>
                                      </p:cBhvr>
                                    </p:animEffect>
                                    <p:anim calcmode="lin" valueType="num">
                                      <p:cBhvr>
                                        <p:cTn id="62" dur="4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3" dur="400" fill="hold"/>
                                        <p:tgtEl>
                                          <p:spTgt spid="3">
                                            <p:txEl>
                                              <p:pRg st="6" end="6"/>
                                            </p:txEl>
                                          </p:spTgt>
                                        </p:tgtEl>
                                        <p:attrNameLst>
                                          <p:attrName>ppt_y</p:attrName>
                                        </p:attrNameLst>
                                      </p:cBhvr>
                                      <p:tavLst>
                                        <p:tav tm="0">
                                          <p:val>
                                            <p:strVal val="#ppt_y+0.31"/>
                                          </p:val>
                                        </p:tav>
                                        <p:tav tm="100000">
                                          <p:val>
                                            <p:strVal val="#ppt_y+0.31"/>
                                          </p:val>
                                        </p:tav>
                                      </p:tavLst>
                                    </p:anim>
                                    <p:anim calcmode="lin" valueType="num">
                                      <p:cBhvr>
                                        <p:cTn id="64" dur="600" decel="50000" fill="hold">
                                          <p:stCondLst>
                                            <p:cond delay="400"/>
                                          </p:stCondLst>
                                        </p:cTn>
                                        <p:tgtEl>
                                          <p:spTgt spid="3">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600" decel="50000" fill="hold">
                                          <p:stCondLst>
                                            <p:cond delay="400"/>
                                          </p:stCondLst>
                                        </p:cTn>
                                        <p:tgtEl>
                                          <p:spTgt spid="3">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540327"/>
            <a:ext cx="8608724" cy="1859971"/>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br>
              <a:rPr lang="en-GB" sz="1800" dirty="0">
                <a:effectLst/>
                <a:latin typeface="Calibri" panose="020F0502020204030204" pitchFamily="34" charset="0"/>
                <a:ea typeface="Calibri" panose="020F0502020204030204" pitchFamily="34" charset="0"/>
                <a:cs typeface="Mangal" panose="02040503050203030202" pitchFamily="18" charset="0"/>
              </a:rPr>
            </a:br>
            <a:br>
              <a:rPr lang="en-GB" sz="1800" dirty="0">
                <a:effectLst/>
                <a:latin typeface="Calibri" panose="020F0502020204030204" pitchFamily="34" charset="0"/>
                <a:ea typeface="Calibri" panose="020F0502020204030204" pitchFamily="34" charset="0"/>
                <a:cs typeface="Mangal" panose="02040503050203030202" pitchFamily="18" charset="0"/>
              </a:rPr>
            </a:br>
            <a:br>
              <a:rPr lang="en-GB" sz="1800" dirty="0">
                <a:effectLst/>
                <a:latin typeface="Calibri" panose="020F0502020204030204" pitchFamily="34" charset="0"/>
                <a:ea typeface="Calibri" panose="020F0502020204030204" pitchFamily="34" charset="0"/>
                <a:cs typeface="Mangal" panose="02040503050203030202" pitchFamily="18" charset="0"/>
              </a:rPr>
            </a:br>
            <a:br>
              <a:rPr lang="en-GB" sz="1800" dirty="0">
                <a:effectLst/>
                <a:latin typeface="Calibri" panose="020F0502020204030204" pitchFamily="34" charset="0"/>
                <a:ea typeface="Calibri" panose="020F0502020204030204" pitchFamily="34" charset="0"/>
                <a:cs typeface="Mangal" panose="02040503050203030202" pitchFamily="18" charset="0"/>
              </a:rPr>
            </a:br>
            <a:br>
              <a:rPr lang="en-GB" sz="1800" dirty="0">
                <a:effectLst/>
                <a:latin typeface="Calibri" panose="020F0502020204030204" pitchFamily="34" charset="0"/>
                <a:ea typeface="Calibri" panose="020F0502020204030204" pitchFamily="34" charset="0"/>
                <a:cs typeface="Mangal" panose="02040503050203030202" pitchFamily="18" charset="0"/>
              </a:rPr>
            </a:br>
            <a:br>
              <a:rPr lang="en-GB" sz="1800" dirty="0">
                <a:effectLst/>
                <a:latin typeface="Calibri" panose="020F0502020204030204" pitchFamily="34" charset="0"/>
                <a:ea typeface="Calibri" panose="020F0502020204030204" pitchFamily="34" charset="0"/>
                <a:cs typeface="Mangal" panose="02040503050203030202" pitchFamily="18" charset="0"/>
              </a:rPr>
            </a:br>
            <a:r>
              <a:rPr lang="hi-IN" sz="44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44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93519" y="332508"/>
            <a:ext cx="12022282" cy="652549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fontScale="92500"/>
          </a:bodyPr>
          <a:lstStyle/>
          <a:p>
            <a:endParaRPr lang="hi-IN" sz="1100" b="1" dirty="0">
              <a:effectLst/>
              <a:latin typeface="Calibri" panose="020F0502020204030204" pitchFamily="34" charset="0"/>
              <a:ea typeface="Calibri" panose="020F0502020204030204" pitchFamily="34" charset="0"/>
              <a:cs typeface="Mangal" panose="02040503050203030202" pitchFamily="18" charset="0"/>
            </a:endParaRPr>
          </a:p>
          <a:p>
            <a:r>
              <a:rPr lang="hi-IN" sz="24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भ</a:t>
            </a:r>
            <a:r>
              <a:rPr lang="hi-IN" sz="2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क्ति काल का समय संवत 1375 से लेकर सवत 1700 तक निर्धारित किया गया </a:t>
            </a:r>
            <a:endPar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800"/>
              </a:spcAft>
            </a:pP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इस युग की राजनीतिक</a:t>
            </a:r>
            <a:r>
              <a:rPr lang="en-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सामाजिक</a:t>
            </a:r>
            <a:r>
              <a:rPr lang="en-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धार्मिक और सांस्कृतिक </a:t>
            </a:r>
            <a:r>
              <a:rPr lang="hi-IN" sz="2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राजनीतिक परिस्थितियाँ</a:t>
            </a:r>
          </a:p>
          <a:p>
            <a:pPr algn="l">
              <a:lnSpc>
                <a:spcPct val="107000"/>
              </a:lnSpc>
              <a:spcAft>
                <a:spcPts val="800"/>
              </a:spcAft>
            </a:pP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राजनीतिक दृष्टि</a:t>
            </a:r>
          </a:p>
          <a:p>
            <a:pPr algn="l">
              <a:lnSpc>
                <a:spcPct val="107000"/>
              </a:lnSpc>
              <a:spcAft>
                <a:spcPts val="800"/>
              </a:spcAft>
            </a:pP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इस युग में मुख्य रूप से </a:t>
            </a:r>
            <a:r>
              <a:rPr lang="hi-IN" sz="2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तुगलक वंश से लेकर मुगल वंश के बादशाह शाहजहां</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के </a:t>
            </a:r>
          </a:p>
          <a:p>
            <a:pPr algn="l">
              <a:lnSpc>
                <a:spcPct val="107000"/>
              </a:lnSpc>
              <a:spcAft>
                <a:spcPts val="800"/>
              </a:spcAft>
            </a:pP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सर्वप्रथम तुगलक और लोधी वंश के शासकों ने यह राज्य किया।</a:t>
            </a:r>
          </a:p>
          <a:p>
            <a:pPr algn="l"/>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इस युग में </a:t>
            </a:r>
            <a:r>
              <a:rPr lang="hi-IN" sz="2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बलबन और अलाउद्दीन</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जैसे क्रूर शासकों ने तलवार के बल पर अलाउद्दीन खिलजी ने मालवा</a:t>
            </a:r>
            <a:r>
              <a:rPr lang="en-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महाराष्ट्र और गुजरात को जीतकर राजस्थान का भी कुछ क्षेत्र जीत लिया। </a:t>
            </a:r>
          </a:p>
          <a:p>
            <a:pPr algn="l"/>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अलाउद्दीन की मृत्यु के पश्चात पंजाब के </a:t>
            </a:r>
            <a:r>
              <a:rPr lang="hi-IN" sz="2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गयासुद्दीन तुगलक </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ने दिल्ली का शासन संभाल लिया।</a:t>
            </a:r>
          </a:p>
        </p:txBody>
      </p:sp>
    </p:spTree>
    <p:extLst>
      <p:ext uri="{BB962C8B-B14F-4D97-AF65-F5344CB8AC3E}">
        <p14:creationId xmlns:p14="http://schemas.microsoft.com/office/powerpoint/2010/main" val="2035084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1"/>
            <a:ext cx="8689976" cy="1309255"/>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1" y="332508"/>
            <a:ext cx="12192000" cy="652549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fontScale="77500" lnSpcReduction="20000"/>
          </a:bodyPr>
          <a:lstStyle/>
          <a:p>
            <a:endParaRPr lang="hi-IN" sz="1800" b="1"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algn="l">
              <a:lnSpc>
                <a:spcPct val="107000"/>
              </a:lnSpc>
              <a:spcAft>
                <a:spcPts val="800"/>
              </a:spcAft>
            </a:pPr>
            <a:r>
              <a:rPr lang="hi-IN" sz="45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राजनीतिक दृष्टि</a:t>
            </a:r>
          </a:p>
          <a:p>
            <a:pPr algn="l"/>
            <a:r>
              <a:rPr lang="hi-IN" sz="4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धीरे-धीरे </a:t>
            </a:r>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मेवाड़ में राजपूतों की</a:t>
            </a:r>
            <a:r>
              <a:rPr lang="en-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तिरहुत में ब्राह्मणों की</a:t>
            </a:r>
            <a:r>
              <a:rPr lang="en-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बुंदेलखंड में बुंदेलों की</a:t>
            </a:r>
            <a:r>
              <a:rPr lang="en-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उड़ीसा में सूर्यवंशियों की</a:t>
            </a:r>
            <a:r>
              <a:rPr lang="en-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दक्षिण भारत में बहमनी शासकों की शक्ति बढ़ी।</a:t>
            </a:r>
          </a:p>
          <a:p>
            <a:pPr algn="l"/>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1526 में बाबर के आक्रमण से न केवल दिल्ली का इब्राहिम लोधी पराजित हुआ बल्कि राणा सांगा की पराजय से राजपूत शक्ति भी बिखर गई।</a:t>
            </a:r>
            <a:r>
              <a:rPr lang="hi-IN" sz="4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p>
          <a:p>
            <a:pPr algn="l"/>
            <a:r>
              <a:rPr lang="hi-IN" sz="4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मुगल शासकों ने भी भारत वासियों पर मनमाने अत्याचार किए। अनेक </a:t>
            </a:r>
            <a:r>
              <a:rPr lang="hi-IN" sz="4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हिंदुओं को मुसलमान</a:t>
            </a:r>
            <a:r>
              <a:rPr lang="hi-IN" sz="4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बनाया गया।</a:t>
            </a:r>
            <a:endParaRPr lang="hi-IN" sz="45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1280075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0" y="368876"/>
            <a:ext cx="12192000" cy="6489123"/>
          </a:xfrm>
        </p:spPr>
        <p:txBody>
          <a:bodyPr>
            <a:normAutofit fontScale="85000" lnSpcReduction="20000"/>
          </a:bodyPr>
          <a:lstStyle/>
          <a:p>
            <a:endParaRPr lang="hi-IN" sz="1800" b="1"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algn="l"/>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यही नहीं मुसलमानों में भी शिया और सुन्नी के नाम पर झगड़े होने लगे।</a:t>
            </a:r>
          </a:p>
          <a:p>
            <a:pPr algn="l"/>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हुमायूं और शेरशाह का संघर्ष हुआ। शेरशाह अधिक दिनों तक दिल्ली पर शासन नहीं कर सका।</a:t>
            </a:r>
          </a:p>
          <a:p>
            <a:pPr algn="l"/>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अकबर</a:t>
            </a:r>
            <a:r>
              <a:rPr lang="en-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जहांगीर और शाहजहां के काल में थोड़ी बहुत शांति बनी रही।</a:t>
            </a:r>
          </a:p>
          <a:p>
            <a:pPr algn="l"/>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अकबर की धार्मिक सहिष्णुता एवं राजपूत नीति ने उसके साम्राज्य को दृढ़ता प्रदान की। </a:t>
            </a:r>
          </a:p>
          <a:p>
            <a:pPr algn="l"/>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महाराणा प्रताप जैसे योद्धा उस समय भी आजादी के लिए संघर्ष करते रहे। </a:t>
            </a:r>
          </a:p>
          <a:p>
            <a:pPr algn="l"/>
            <a:r>
              <a:rPr lang="hi-IN" sz="3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कुल मिलाकर कहा जाए तो पूरे देश में गृह-कलह</a:t>
            </a:r>
            <a:r>
              <a:rPr lang="en-IN" sz="3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हिंसा और अत्याचार का वातावरण फैला रहा।</a:t>
            </a:r>
            <a:endParaRPr lang="en-IN" sz="4200" dirty="0">
              <a:solidFill>
                <a:schemeClr val="tx1"/>
              </a:solidFill>
            </a:endParaRPr>
          </a:p>
        </p:txBody>
      </p:sp>
    </p:spTree>
    <p:extLst>
      <p:ext uri="{BB962C8B-B14F-4D97-AF65-F5344CB8AC3E}">
        <p14:creationId xmlns:p14="http://schemas.microsoft.com/office/powerpoint/2010/main" val="1933093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set>
                                      <p:cBhvr>
                                        <p:cTn id="7" dur="455" fill="hold">
                                          <p:stCondLst>
                                            <p:cond delay="0"/>
                                          </p:stCondLst>
                                        </p:cTn>
                                        <p:tgtEl>
                                          <p:spTgt spid="3">
                                            <p:txEl>
                                              <p:pRg st="1" end="1"/>
                                            </p:txEl>
                                          </p:spTgt>
                                        </p:tgtEl>
                                        <p:attrNameLst>
                                          <p:attrName>style.rotation</p:attrName>
                                        </p:attrNameLst>
                                      </p:cBhvr>
                                      <p:to>
                                        <p:strVal val="-45.0"/>
                                      </p:to>
                                    </p:set>
                                    <p:anim calcmode="lin" valueType="num">
                                      <p:cBhvr>
                                        <p:cTn id="8"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par>
                                <p:cTn id="12" presetID="38" presetClass="entr" presetSubtype="0" accel="50000" fill="hold" nodeType="withEffect">
                                  <p:stCondLst>
                                    <p:cond delay="0"/>
                                  </p:stCondLst>
                                  <p:iterate type="lt">
                                    <p:tmPct val="50000"/>
                                  </p:iterate>
                                  <p:childTnLst>
                                    <p:set>
                                      <p:cBhvr>
                                        <p:cTn id="13" dur="1" fill="hold">
                                          <p:stCondLst>
                                            <p:cond delay="0"/>
                                          </p:stCondLst>
                                        </p:cTn>
                                        <p:tgtEl>
                                          <p:spTgt spid="3">
                                            <p:txEl>
                                              <p:pRg st="2" end="2"/>
                                            </p:txEl>
                                          </p:spTgt>
                                        </p:tgtEl>
                                        <p:attrNameLst>
                                          <p:attrName>style.visibility</p:attrName>
                                        </p:attrNameLst>
                                      </p:cBhvr>
                                      <p:to>
                                        <p:strVal val="visible"/>
                                      </p:to>
                                    </p:set>
                                    <p:set>
                                      <p:cBhvr>
                                        <p:cTn id="14" dur="455" fill="hold">
                                          <p:stCondLst>
                                            <p:cond delay="0"/>
                                          </p:stCondLst>
                                        </p:cTn>
                                        <p:tgtEl>
                                          <p:spTgt spid="3">
                                            <p:txEl>
                                              <p:pRg st="2" end="2"/>
                                            </p:txEl>
                                          </p:spTgt>
                                        </p:tgtEl>
                                        <p:attrNameLst>
                                          <p:attrName>style.rotation</p:attrName>
                                        </p:attrNameLst>
                                      </p:cBhvr>
                                      <p:to>
                                        <p:strVal val="-45.0"/>
                                      </p:to>
                                    </p:set>
                                    <p:anim calcmode="lin" valueType="num">
                                      <p:cBhvr>
                                        <p:cTn id="15"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3">
                                            <p:txEl>
                                              <p:pRg st="3" end="3"/>
                                            </p:txEl>
                                          </p:spTgt>
                                        </p:tgtEl>
                                        <p:attrNameLst>
                                          <p:attrName>style.visibility</p:attrName>
                                        </p:attrNameLst>
                                      </p:cBhvr>
                                      <p:to>
                                        <p:strVal val="visible"/>
                                      </p:to>
                                    </p:set>
                                    <p:anim by="(-#ppt_w*2)" calcmode="lin" valueType="num">
                                      <p:cBhvr rctx="PPT">
                                        <p:cTn id="23" dur="500" autoRev="1" fill="hold">
                                          <p:stCondLst>
                                            <p:cond delay="0"/>
                                          </p:stCondLst>
                                        </p:cTn>
                                        <p:tgtEl>
                                          <p:spTgt spid="3">
                                            <p:txEl>
                                              <p:pRg st="3" end="3"/>
                                            </p:txEl>
                                          </p:spTgt>
                                        </p:tgtEl>
                                        <p:attrNameLst>
                                          <p:attrName>ppt_w</p:attrName>
                                        </p:attrNameLst>
                                      </p:cBhvr>
                                    </p:anim>
                                    <p:anim by="(#ppt_w*0.50)" calcmode="lin" valueType="num">
                                      <p:cBhvr>
                                        <p:cTn id="24" dur="500" decel="50000" autoRev="1" fill="hold">
                                          <p:stCondLst>
                                            <p:cond delay="0"/>
                                          </p:stCondLst>
                                        </p:cTn>
                                        <p:tgtEl>
                                          <p:spTgt spid="3">
                                            <p:txEl>
                                              <p:pRg st="3" end="3"/>
                                            </p:txEl>
                                          </p:spTgt>
                                        </p:tgtEl>
                                        <p:attrNameLst>
                                          <p:attrName>ppt_x</p:attrName>
                                        </p:attrNameLst>
                                      </p:cBhvr>
                                    </p:anim>
                                    <p:anim from="(-#ppt_h/2)" to="(#ppt_y)" calcmode="lin" valueType="num">
                                      <p:cBhvr>
                                        <p:cTn id="25" dur="1000" fill="hold">
                                          <p:stCondLst>
                                            <p:cond delay="0"/>
                                          </p:stCondLst>
                                        </p:cTn>
                                        <p:tgtEl>
                                          <p:spTgt spid="3">
                                            <p:txEl>
                                              <p:pRg st="3" end="3"/>
                                            </p:txEl>
                                          </p:spTgt>
                                        </p:tgtEl>
                                        <p:attrNameLst>
                                          <p:attrName>ppt_y</p:attrName>
                                        </p:attrNameLst>
                                      </p:cBhvr>
                                    </p:anim>
                                    <p:animRot by="21600000">
                                      <p:cBhvr>
                                        <p:cTn id="26" dur="1000" fill="hold">
                                          <p:stCondLst>
                                            <p:cond delay="0"/>
                                          </p:stCondLst>
                                        </p:cTn>
                                        <p:tgtEl>
                                          <p:spTgt spid="3">
                                            <p:txEl>
                                              <p:pRg st="3" end="3"/>
                                            </p:txEl>
                                          </p:spTgt>
                                        </p:tgtEl>
                                        <p:attrNameLst>
                                          <p:attrName>r</p:attrName>
                                        </p:attrNameLst>
                                      </p:cBhvr>
                                    </p:animRot>
                                  </p:childTnLst>
                                </p:cTn>
                              </p:par>
                              <p:par>
                                <p:cTn id="27" presetID="56" presetClass="entr" presetSubtype="0" fill="hold" nodeType="withEffect">
                                  <p:stCondLst>
                                    <p:cond delay="0"/>
                                  </p:stCondLst>
                                  <p:iterate type="lt">
                                    <p:tmPct val="10000"/>
                                  </p:iterate>
                                  <p:childTnLst>
                                    <p:set>
                                      <p:cBhvr>
                                        <p:cTn id="28" dur="1" fill="hold">
                                          <p:stCondLst>
                                            <p:cond delay="0"/>
                                          </p:stCondLst>
                                        </p:cTn>
                                        <p:tgtEl>
                                          <p:spTgt spid="3">
                                            <p:txEl>
                                              <p:pRg st="4" end="4"/>
                                            </p:txEl>
                                          </p:spTgt>
                                        </p:tgtEl>
                                        <p:attrNameLst>
                                          <p:attrName>style.visibility</p:attrName>
                                        </p:attrNameLst>
                                      </p:cBhvr>
                                      <p:to>
                                        <p:strVal val="visible"/>
                                      </p:to>
                                    </p:set>
                                    <p:anim by="(-#ppt_w*2)" calcmode="lin" valueType="num">
                                      <p:cBhvr rctx="PPT">
                                        <p:cTn id="29" dur="500" autoRev="1" fill="hold">
                                          <p:stCondLst>
                                            <p:cond delay="0"/>
                                          </p:stCondLst>
                                        </p:cTn>
                                        <p:tgtEl>
                                          <p:spTgt spid="3">
                                            <p:txEl>
                                              <p:pRg st="4" end="4"/>
                                            </p:txEl>
                                          </p:spTgt>
                                        </p:tgtEl>
                                        <p:attrNameLst>
                                          <p:attrName>ppt_w</p:attrName>
                                        </p:attrNameLst>
                                      </p:cBhvr>
                                    </p:anim>
                                    <p:anim by="(#ppt_w*0.50)" calcmode="lin" valueType="num">
                                      <p:cBhvr>
                                        <p:cTn id="30" dur="500" decel="50000" autoRev="1" fill="hold">
                                          <p:stCondLst>
                                            <p:cond delay="0"/>
                                          </p:stCondLst>
                                        </p:cTn>
                                        <p:tgtEl>
                                          <p:spTgt spid="3">
                                            <p:txEl>
                                              <p:pRg st="4" end="4"/>
                                            </p:txEl>
                                          </p:spTgt>
                                        </p:tgtEl>
                                        <p:attrNameLst>
                                          <p:attrName>ppt_x</p:attrName>
                                        </p:attrNameLst>
                                      </p:cBhvr>
                                    </p:anim>
                                    <p:anim from="(-#ppt_h/2)" to="(#ppt_y)" calcmode="lin" valueType="num">
                                      <p:cBhvr>
                                        <p:cTn id="31" dur="1000" fill="hold">
                                          <p:stCondLst>
                                            <p:cond delay="0"/>
                                          </p:stCondLst>
                                        </p:cTn>
                                        <p:tgtEl>
                                          <p:spTgt spid="3">
                                            <p:txEl>
                                              <p:pRg st="4" end="4"/>
                                            </p:txEl>
                                          </p:spTgt>
                                        </p:tgtEl>
                                        <p:attrNameLst>
                                          <p:attrName>ppt_y</p:attrName>
                                        </p:attrNameLst>
                                      </p:cBhvr>
                                    </p:anim>
                                    <p:animRot by="21600000">
                                      <p:cBhvr>
                                        <p:cTn id="32" dur="1000" fill="hold">
                                          <p:stCondLst>
                                            <p:cond delay="0"/>
                                          </p:stCondLst>
                                        </p:cTn>
                                        <p:tgtEl>
                                          <p:spTgt spid="3">
                                            <p:txEl>
                                              <p:pRg st="4" end="4"/>
                                            </p:txEl>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15"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Autofit/>
          </a:bodyPr>
          <a:lstStyle/>
          <a:p>
            <a:pPr algn="l"/>
            <a:r>
              <a:rPr lang="hi-IN" sz="3600" b="1" dirty="0">
                <a:solidFill>
                  <a:schemeClr val="tx1"/>
                </a:solidFill>
              </a:rPr>
              <a:t>सामाजिक परिस्थितियां-</a:t>
            </a:r>
            <a:endParaRPr lang="en-IN" sz="3600" dirty="0">
              <a:solidFill>
                <a:schemeClr val="tx1"/>
              </a:solidFill>
            </a:endParaRPr>
          </a:p>
          <a:p>
            <a:pPr algn="l"/>
            <a:r>
              <a:rPr lang="hi-IN" sz="3600" dirty="0">
                <a:solidFill>
                  <a:schemeClr val="tx1"/>
                </a:solidFill>
              </a:rPr>
              <a:t>मुस्लिम धर्म का प्रभाव हुई।बलपूर्वक हिंदुओं को मुसलमान बनाया। </a:t>
            </a:r>
          </a:p>
          <a:p>
            <a:pPr algn="l"/>
            <a:r>
              <a:rPr lang="hi-IN" sz="3600" dirty="0">
                <a:solidFill>
                  <a:schemeClr val="tx1"/>
                </a:solidFill>
              </a:rPr>
              <a:t>दूसरी ओर </a:t>
            </a:r>
            <a:r>
              <a:rPr lang="hi-IN" sz="3600" b="1" dirty="0">
                <a:solidFill>
                  <a:schemeClr val="tx1"/>
                </a:solidFill>
              </a:rPr>
              <a:t>हिंदुओं में जाति-पाति और ऊंच-नीच</a:t>
            </a:r>
            <a:r>
              <a:rPr lang="hi-IN" sz="3600" dirty="0">
                <a:solidFill>
                  <a:schemeClr val="tx1"/>
                </a:solidFill>
              </a:rPr>
              <a:t> का भेद भाव अत्याधिक कट्टर हो गया था। </a:t>
            </a:r>
          </a:p>
          <a:p>
            <a:pPr algn="l"/>
            <a:r>
              <a:rPr lang="hi-IN" sz="3600" dirty="0">
                <a:solidFill>
                  <a:schemeClr val="tx1"/>
                </a:solidFill>
              </a:rPr>
              <a:t>समाज रूढ़िग्रस्त एवं जातिवादी पर आधारित समाज बना</a:t>
            </a:r>
          </a:p>
          <a:p>
            <a:pPr algn="l"/>
            <a:r>
              <a:rPr lang="hi-IN" sz="3600" b="1" dirty="0">
                <a:solidFill>
                  <a:schemeClr val="tx1"/>
                </a:solidFill>
              </a:rPr>
              <a:t>बाल विवाह</a:t>
            </a:r>
            <a:r>
              <a:rPr lang="en-IN" sz="3600" b="1" dirty="0">
                <a:solidFill>
                  <a:schemeClr val="tx1"/>
                </a:solidFill>
              </a:rPr>
              <a:t>, </a:t>
            </a:r>
            <a:r>
              <a:rPr lang="hi-IN" sz="3600" b="1" dirty="0">
                <a:solidFill>
                  <a:schemeClr val="tx1"/>
                </a:solidFill>
              </a:rPr>
              <a:t>पर्दा प्रथा तथा सती प्रथा का बोलबाला था।</a:t>
            </a:r>
            <a:r>
              <a:rPr lang="hi-IN" sz="3600" dirty="0">
                <a:solidFill>
                  <a:schemeClr val="tx1"/>
                </a:solidFill>
              </a:rPr>
              <a:t> स्त्रियों में शिक्षा का प्रचार नहीं था। बहु विवाह का प्रचलन था तथा अमीरों और नवाबों की अंत:पुरों में अनेक रानियां होती थी। </a:t>
            </a:r>
          </a:p>
        </p:txBody>
      </p:sp>
    </p:spTree>
    <p:extLst>
      <p:ext uri="{BB962C8B-B14F-4D97-AF65-F5344CB8AC3E}">
        <p14:creationId xmlns:p14="http://schemas.microsoft.com/office/powerpoint/2010/main" val="5274095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455" fill="hold">
                                          <p:stCondLst>
                                            <p:cond delay="0"/>
                                          </p:stCondLst>
                                        </p:cTn>
                                        <p:tgtEl>
                                          <p:spTgt spid="3">
                                            <p:txEl>
                                              <p:pRg st="0" end="0"/>
                                            </p:txEl>
                                          </p:spTgt>
                                        </p:tgtEl>
                                        <p:attrNameLst>
                                          <p:attrName>style.rotation</p:attrName>
                                        </p:attrNameLst>
                                      </p:cBhvr>
                                      <p:to>
                                        <p:strVal val="-45.0"/>
                                      </p:to>
                                    </p:set>
                                    <p:anim calcmode="lin" valueType="num">
                                      <p:cBhvr>
                                        <p:cTn id="8"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nodeType="clickEffect">
                                  <p:stCondLst>
                                    <p:cond delay="0"/>
                                  </p:stCondLst>
                                  <p:iterate type="lt">
                                    <p:tmPct val="50000"/>
                                  </p:iterate>
                                  <p:childTnLst>
                                    <p:set>
                                      <p:cBhvr>
                                        <p:cTn id="15" dur="1" fill="hold">
                                          <p:stCondLst>
                                            <p:cond delay="0"/>
                                          </p:stCondLst>
                                        </p:cTn>
                                        <p:tgtEl>
                                          <p:spTgt spid="3">
                                            <p:txEl>
                                              <p:pRg st="1" end="1"/>
                                            </p:txEl>
                                          </p:spTgt>
                                        </p:tgtEl>
                                        <p:attrNameLst>
                                          <p:attrName>style.visibility</p:attrName>
                                        </p:attrNameLst>
                                      </p:cBhvr>
                                      <p:to>
                                        <p:strVal val="visible"/>
                                      </p:to>
                                    </p:set>
                                    <p:set>
                                      <p:cBhvr>
                                        <p:cTn id="16" dur="455" fill="hold">
                                          <p:stCondLst>
                                            <p:cond delay="0"/>
                                          </p:stCondLst>
                                        </p:cTn>
                                        <p:tgtEl>
                                          <p:spTgt spid="3">
                                            <p:txEl>
                                              <p:pRg st="1" end="1"/>
                                            </p:txEl>
                                          </p:spTgt>
                                        </p:tgtEl>
                                        <p:attrNameLst>
                                          <p:attrName>style.rotation</p:attrName>
                                        </p:attrNameLst>
                                      </p:cBhvr>
                                      <p:to>
                                        <p:strVal val="-45.0"/>
                                      </p:to>
                                    </p:set>
                                    <p:anim calcmode="lin" valueType="num">
                                      <p:cBhvr>
                                        <p:cTn id="17"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nodeType="clickEffect">
                                  <p:stCondLst>
                                    <p:cond delay="0"/>
                                  </p:stCondLst>
                                  <p:iterate type="lt">
                                    <p:tmPct val="50000"/>
                                  </p:iterate>
                                  <p:childTnLst>
                                    <p:set>
                                      <p:cBhvr>
                                        <p:cTn id="24" dur="1" fill="hold">
                                          <p:stCondLst>
                                            <p:cond delay="0"/>
                                          </p:stCondLst>
                                        </p:cTn>
                                        <p:tgtEl>
                                          <p:spTgt spid="3">
                                            <p:txEl>
                                              <p:pRg st="2" end="2"/>
                                            </p:txEl>
                                          </p:spTgt>
                                        </p:tgtEl>
                                        <p:attrNameLst>
                                          <p:attrName>style.visibility</p:attrName>
                                        </p:attrNameLst>
                                      </p:cBhvr>
                                      <p:to>
                                        <p:strVal val="visible"/>
                                      </p:to>
                                    </p:set>
                                    <p:set>
                                      <p:cBhvr>
                                        <p:cTn id="25" dur="455" fill="hold">
                                          <p:stCondLst>
                                            <p:cond delay="0"/>
                                          </p:stCondLst>
                                        </p:cTn>
                                        <p:tgtEl>
                                          <p:spTgt spid="3">
                                            <p:txEl>
                                              <p:pRg st="2" end="2"/>
                                            </p:txEl>
                                          </p:spTgt>
                                        </p:tgtEl>
                                        <p:attrNameLst>
                                          <p:attrName>style.rotation</p:attrName>
                                        </p:attrNameLst>
                                      </p:cBhvr>
                                      <p:to>
                                        <p:strVal val="-45.0"/>
                                      </p:to>
                                    </p:set>
                                    <p:anim calcmode="lin" valueType="num">
                                      <p:cBhvr>
                                        <p:cTn id="26"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nodeType="clickEffect">
                                  <p:stCondLst>
                                    <p:cond delay="0"/>
                                  </p:stCondLst>
                                  <p:iterate type="lt">
                                    <p:tmPct val="50000"/>
                                  </p:iterate>
                                  <p:childTnLst>
                                    <p:set>
                                      <p:cBhvr>
                                        <p:cTn id="33" dur="1" fill="hold">
                                          <p:stCondLst>
                                            <p:cond delay="0"/>
                                          </p:stCondLst>
                                        </p:cTn>
                                        <p:tgtEl>
                                          <p:spTgt spid="3">
                                            <p:txEl>
                                              <p:pRg st="3" end="3"/>
                                            </p:txEl>
                                          </p:spTgt>
                                        </p:tgtEl>
                                        <p:attrNameLst>
                                          <p:attrName>style.visibility</p:attrName>
                                        </p:attrNameLst>
                                      </p:cBhvr>
                                      <p:to>
                                        <p:strVal val="visible"/>
                                      </p:to>
                                    </p:set>
                                    <p:set>
                                      <p:cBhvr>
                                        <p:cTn id="34" dur="455" fill="hold">
                                          <p:stCondLst>
                                            <p:cond delay="0"/>
                                          </p:stCondLst>
                                        </p:cTn>
                                        <p:tgtEl>
                                          <p:spTgt spid="3">
                                            <p:txEl>
                                              <p:pRg st="3" end="3"/>
                                            </p:txEl>
                                          </p:spTgt>
                                        </p:tgtEl>
                                        <p:attrNameLst>
                                          <p:attrName>style.rotation</p:attrName>
                                        </p:attrNameLst>
                                      </p:cBhvr>
                                      <p:to>
                                        <p:strVal val="-45.0"/>
                                      </p:to>
                                    </p:set>
                                    <p:anim calcmode="lin" valueType="num">
                                      <p:cBhvr>
                                        <p:cTn id="35"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nodeType="clickEffect">
                                  <p:stCondLst>
                                    <p:cond delay="0"/>
                                  </p:stCondLst>
                                  <p:iterate type="lt">
                                    <p:tmPct val="50000"/>
                                  </p:iterate>
                                  <p:childTnLst>
                                    <p:set>
                                      <p:cBhvr>
                                        <p:cTn id="42" dur="1" fill="hold">
                                          <p:stCondLst>
                                            <p:cond delay="0"/>
                                          </p:stCondLst>
                                        </p:cTn>
                                        <p:tgtEl>
                                          <p:spTgt spid="3">
                                            <p:txEl>
                                              <p:pRg st="4" end="4"/>
                                            </p:txEl>
                                          </p:spTgt>
                                        </p:tgtEl>
                                        <p:attrNameLst>
                                          <p:attrName>style.visibility</p:attrName>
                                        </p:attrNameLst>
                                      </p:cBhvr>
                                      <p:to>
                                        <p:strVal val="visible"/>
                                      </p:to>
                                    </p:set>
                                    <p:set>
                                      <p:cBhvr>
                                        <p:cTn id="43" dur="455" fill="hold">
                                          <p:stCondLst>
                                            <p:cond delay="0"/>
                                          </p:stCondLst>
                                        </p:cTn>
                                        <p:tgtEl>
                                          <p:spTgt spid="3">
                                            <p:txEl>
                                              <p:pRg st="4" end="4"/>
                                            </p:txEl>
                                          </p:spTgt>
                                        </p:tgtEl>
                                        <p:attrNameLst>
                                          <p:attrName>style.rotation</p:attrName>
                                        </p:attrNameLst>
                                      </p:cBhvr>
                                      <p:to>
                                        <p:strVal val="-45.0"/>
                                      </p:to>
                                    </p:set>
                                    <p:anim calcmode="lin" valueType="num">
                                      <p:cBhvr>
                                        <p:cTn id="44" dur="455" fill="hold">
                                          <p:stCondLst>
                                            <p:cond delay="455"/>
                                          </p:stCondLst>
                                        </p:cTn>
                                        <p:tgtEl>
                                          <p:spTgt spid="3">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3">
                                            <p:txEl>
                                              <p:pRg st="4" end="4"/>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3">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3">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rmAutofit/>
          </a:bodyPr>
          <a:lstStyle/>
          <a:p>
            <a:pPr algn="l"/>
            <a:endParaRPr lang="hi-IN" sz="3200" b="1"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algn="l"/>
            <a:r>
              <a:rPr lang="hi-IN" sz="3600" b="1" dirty="0">
                <a:solidFill>
                  <a:schemeClr val="tx1"/>
                </a:solidFill>
              </a:rPr>
              <a:t>सामाजिक परिस्थितियां-</a:t>
            </a:r>
            <a:endParaRPr lang="en-IN" sz="3600" dirty="0">
              <a:solidFill>
                <a:schemeClr val="tx1"/>
              </a:solidFill>
            </a:endParaRPr>
          </a:p>
          <a:p>
            <a:pPr algn="l"/>
            <a:r>
              <a:rPr lang="hi-IN" sz="3600" dirty="0">
                <a:solidFill>
                  <a:schemeClr val="tx1"/>
                </a:solidFill>
              </a:rPr>
              <a:t>दो वर्गों में- </a:t>
            </a:r>
            <a:r>
              <a:rPr lang="hi-IN" sz="3600" b="1" dirty="0">
                <a:solidFill>
                  <a:schemeClr val="tx1"/>
                </a:solidFill>
              </a:rPr>
              <a:t>एक वर्ग राजा</a:t>
            </a:r>
            <a:r>
              <a:rPr lang="en-IN" sz="3600" b="1" dirty="0">
                <a:solidFill>
                  <a:schemeClr val="tx1"/>
                </a:solidFill>
              </a:rPr>
              <a:t>, </a:t>
            </a:r>
            <a:r>
              <a:rPr lang="hi-IN" sz="3600" b="1" dirty="0">
                <a:solidFill>
                  <a:schemeClr val="tx1"/>
                </a:solidFill>
              </a:rPr>
              <a:t>महाराजा</a:t>
            </a:r>
            <a:r>
              <a:rPr lang="en-IN" sz="3600" b="1" dirty="0">
                <a:solidFill>
                  <a:schemeClr val="tx1"/>
                </a:solidFill>
              </a:rPr>
              <a:t>, </a:t>
            </a:r>
            <a:r>
              <a:rPr lang="hi-IN" sz="3600" b="1" dirty="0">
                <a:solidFill>
                  <a:schemeClr val="tx1"/>
                </a:solidFill>
              </a:rPr>
              <a:t>सेठ</a:t>
            </a:r>
            <a:r>
              <a:rPr lang="en-IN" sz="3600" b="1" dirty="0">
                <a:solidFill>
                  <a:schemeClr val="tx1"/>
                </a:solidFill>
              </a:rPr>
              <a:t>, </a:t>
            </a:r>
            <a:r>
              <a:rPr lang="hi-IN" sz="3600" b="1" dirty="0">
                <a:solidFill>
                  <a:schemeClr val="tx1"/>
                </a:solidFill>
              </a:rPr>
              <a:t>साहूकार</a:t>
            </a:r>
            <a:r>
              <a:rPr lang="en-IN" sz="3600" b="1" dirty="0">
                <a:solidFill>
                  <a:schemeClr val="tx1"/>
                </a:solidFill>
              </a:rPr>
              <a:t>, </a:t>
            </a:r>
            <a:r>
              <a:rPr lang="hi-IN" sz="3600" b="1" dirty="0">
                <a:solidFill>
                  <a:schemeClr val="tx1"/>
                </a:solidFill>
              </a:rPr>
              <a:t>सुल्तान तथा सामंतों आदि का था वहीं दूसरे वर्ग में किसान</a:t>
            </a:r>
            <a:r>
              <a:rPr lang="en-IN" sz="3600" b="1" dirty="0">
                <a:solidFill>
                  <a:schemeClr val="tx1"/>
                </a:solidFill>
              </a:rPr>
              <a:t>, </a:t>
            </a:r>
            <a:r>
              <a:rPr lang="hi-IN" sz="3600" b="1" dirty="0">
                <a:solidFill>
                  <a:schemeClr val="tx1"/>
                </a:solidFill>
              </a:rPr>
              <a:t>मजदुर</a:t>
            </a:r>
            <a:r>
              <a:rPr lang="en-IN" sz="3600" b="1" dirty="0">
                <a:solidFill>
                  <a:schemeClr val="tx1"/>
                </a:solidFill>
              </a:rPr>
              <a:t>, </a:t>
            </a:r>
            <a:r>
              <a:rPr lang="hi-IN" sz="3600" b="1" dirty="0">
                <a:solidFill>
                  <a:schemeClr val="tx1"/>
                </a:solidFill>
              </a:rPr>
              <a:t>दलित</a:t>
            </a:r>
            <a:r>
              <a:rPr lang="en-IN" sz="3600" b="1" dirty="0">
                <a:solidFill>
                  <a:schemeClr val="tx1"/>
                </a:solidFill>
              </a:rPr>
              <a:t>, </a:t>
            </a:r>
            <a:r>
              <a:rPr lang="hi-IN" sz="3600" b="1" dirty="0">
                <a:solidFill>
                  <a:schemeClr val="tx1"/>
                </a:solidFill>
              </a:rPr>
              <a:t>राज्य कर्मचारी और पारंपरिक काम</a:t>
            </a:r>
            <a:r>
              <a:rPr lang="hi-IN" sz="3600" dirty="0">
                <a:solidFill>
                  <a:schemeClr val="tx1"/>
                </a:solidFill>
              </a:rPr>
              <a:t> धंधे में लगे लोग आते थे। </a:t>
            </a:r>
          </a:p>
          <a:p>
            <a:pPr algn="l"/>
            <a:r>
              <a:rPr lang="hi-IN" sz="3600" b="1" dirty="0">
                <a:solidFill>
                  <a:schemeClr val="tx1"/>
                </a:solidFill>
              </a:rPr>
              <a:t>साधु संतों में पाखंड एवं बाहरी आडंबरों का बोलबाला था। </a:t>
            </a:r>
          </a:p>
          <a:p>
            <a:pPr algn="l"/>
            <a:r>
              <a:rPr lang="hi-IN" sz="3600" dirty="0">
                <a:solidFill>
                  <a:schemeClr val="tx1"/>
                </a:solidFill>
              </a:rPr>
              <a:t>समाज असहाय</a:t>
            </a:r>
            <a:r>
              <a:rPr lang="en-IN" sz="3600" dirty="0">
                <a:solidFill>
                  <a:schemeClr val="tx1"/>
                </a:solidFill>
              </a:rPr>
              <a:t>, </a:t>
            </a:r>
            <a:r>
              <a:rPr lang="hi-IN" sz="3600" dirty="0">
                <a:solidFill>
                  <a:schemeClr val="tx1"/>
                </a:solidFill>
              </a:rPr>
              <a:t>दरिद्रता और अत्याचार की भट्टी में झुलस रहा था। इस तरह सामाजिक दृष्टि से हिंदू जाति काफी पिछड़ चुकी थी। </a:t>
            </a:r>
          </a:p>
        </p:txBody>
      </p:sp>
    </p:spTree>
    <p:extLst>
      <p:ext uri="{BB962C8B-B14F-4D97-AF65-F5344CB8AC3E}">
        <p14:creationId xmlns:p14="http://schemas.microsoft.com/office/powerpoint/2010/main" val="31916490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set>
                                      <p:cBhvr>
                                        <p:cTn id="7" dur="455" fill="hold">
                                          <p:stCondLst>
                                            <p:cond delay="0"/>
                                          </p:stCondLst>
                                        </p:cTn>
                                        <p:tgtEl>
                                          <p:spTgt spid="3">
                                            <p:txEl>
                                              <p:pRg st="1" end="1"/>
                                            </p:txEl>
                                          </p:spTgt>
                                        </p:tgtEl>
                                        <p:attrNameLst>
                                          <p:attrName>style.rotation</p:attrName>
                                        </p:attrNameLst>
                                      </p:cBhvr>
                                      <p:to>
                                        <p:strVal val="-45.0"/>
                                      </p:to>
                                    </p:set>
                                    <p:anim calcmode="lin" valueType="num">
                                      <p:cBhvr>
                                        <p:cTn id="8"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nodeType="clickEffect">
                                  <p:stCondLst>
                                    <p:cond delay="0"/>
                                  </p:stCondLst>
                                  <p:iterate type="lt">
                                    <p:tmPct val="50000"/>
                                  </p:iterate>
                                  <p:childTnLst>
                                    <p:set>
                                      <p:cBhvr>
                                        <p:cTn id="15" dur="1" fill="hold">
                                          <p:stCondLst>
                                            <p:cond delay="0"/>
                                          </p:stCondLst>
                                        </p:cTn>
                                        <p:tgtEl>
                                          <p:spTgt spid="3">
                                            <p:txEl>
                                              <p:pRg st="2" end="2"/>
                                            </p:txEl>
                                          </p:spTgt>
                                        </p:tgtEl>
                                        <p:attrNameLst>
                                          <p:attrName>style.visibility</p:attrName>
                                        </p:attrNameLst>
                                      </p:cBhvr>
                                      <p:to>
                                        <p:strVal val="visible"/>
                                      </p:to>
                                    </p:set>
                                    <p:set>
                                      <p:cBhvr>
                                        <p:cTn id="16" dur="455" fill="hold">
                                          <p:stCondLst>
                                            <p:cond delay="0"/>
                                          </p:stCondLst>
                                        </p:cTn>
                                        <p:tgtEl>
                                          <p:spTgt spid="3">
                                            <p:txEl>
                                              <p:pRg st="2" end="2"/>
                                            </p:txEl>
                                          </p:spTgt>
                                        </p:tgtEl>
                                        <p:attrNameLst>
                                          <p:attrName>style.rotation</p:attrName>
                                        </p:attrNameLst>
                                      </p:cBhvr>
                                      <p:to>
                                        <p:strVal val="-45.0"/>
                                      </p:to>
                                    </p:set>
                                    <p:anim calcmode="lin" valueType="num">
                                      <p:cBhvr>
                                        <p:cTn id="17"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nodeType="clickEffect">
                                  <p:stCondLst>
                                    <p:cond delay="0"/>
                                  </p:stCondLst>
                                  <p:iterate type="lt">
                                    <p:tmPct val="50000"/>
                                  </p:iterate>
                                  <p:childTnLst>
                                    <p:set>
                                      <p:cBhvr>
                                        <p:cTn id="24" dur="1" fill="hold">
                                          <p:stCondLst>
                                            <p:cond delay="0"/>
                                          </p:stCondLst>
                                        </p:cTn>
                                        <p:tgtEl>
                                          <p:spTgt spid="3">
                                            <p:txEl>
                                              <p:pRg st="3" end="3"/>
                                            </p:txEl>
                                          </p:spTgt>
                                        </p:tgtEl>
                                        <p:attrNameLst>
                                          <p:attrName>style.visibility</p:attrName>
                                        </p:attrNameLst>
                                      </p:cBhvr>
                                      <p:to>
                                        <p:strVal val="visible"/>
                                      </p:to>
                                    </p:set>
                                    <p:set>
                                      <p:cBhvr>
                                        <p:cTn id="25" dur="455" fill="hold">
                                          <p:stCondLst>
                                            <p:cond delay="0"/>
                                          </p:stCondLst>
                                        </p:cTn>
                                        <p:tgtEl>
                                          <p:spTgt spid="3">
                                            <p:txEl>
                                              <p:pRg st="3" end="3"/>
                                            </p:txEl>
                                          </p:spTgt>
                                        </p:tgtEl>
                                        <p:attrNameLst>
                                          <p:attrName>style.rotation</p:attrName>
                                        </p:attrNameLst>
                                      </p:cBhvr>
                                      <p:to>
                                        <p:strVal val="-45.0"/>
                                      </p:to>
                                    </p:set>
                                    <p:anim calcmode="lin" valueType="num">
                                      <p:cBhvr>
                                        <p:cTn id="26"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nodeType="clickEffect">
                                  <p:stCondLst>
                                    <p:cond delay="0"/>
                                  </p:stCondLst>
                                  <p:iterate type="lt">
                                    <p:tmPct val="50000"/>
                                  </p:iterate>
                                  <p:childTnLst>
                                    <p:set>
                                      <p:cBhvr>
                                        <p:cTn id="33" dur="1" fill="hold">
                                          <p:stCondLst>
                                            <p:cond delay="0"/>
                                          </p:stCondLst>
                                        </p:cTn>
                                        <p:tgtEl>
                                          <p:spTgt spid="3">
                                            <p:txEl>
                                              <p:pRg st="4" end="4"/>
                                            </p:txEl>
                                          </p:spTgt>
                                        </p:tgtEl>
                                        <p:attrNameLst>
                                          <p:attrName>style.visibility</p:attrName>
                                        </p:attrNameLst>
                                      </p:cBhvr>
                                      <p:to>
                                        <p:strVal val="visible"/>
                                      </p:to>
                                    </p:set>
                                    <p:set>
                                      <p:cBhvr>
                                        <p:cTn id="34" dur="455" fill="hold">
                                          <p:stCondLst>
                                            <p:cond delay="0"/>
                                          </p:stCondLst>
                                        </p:cTn>
                                        <p:tgtEl>
                                          <p:spTgt spid="3">
                                            <p:txEl>
                                              <p:pRg st="4" end="4"/>
                                            </p:txEl>
                                          </p:spTgt>
                                        </p:tgtEl>
                                        <p:attrNameLst>
                                          <p:attrName>style.rotation</p:attrName>
                                        </p:attrNameLst>
                                      </p:cBhvr>
                                      <p:to>
                                        <p:strVal val="-45.0"/>
                                      </p:to>
                                    </p:set>
                                    <p:anim calcmode="lin" valueType="num">
                                      <p:cBhvr>
                                        <p:cTn id="35" dur="455" fill="hold">
                                          <p:stCondLst>
                                            <p:cond delay="455"/>
                                          </p:stCondLst>
                                        </p:cTn>
                                        <p:tgtEl>
                                          <p:spTgt spid="3">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3">
                                            <p:txEl>
                                              <p:pRg st="4" end="4"/>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3">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3">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rmAutofit/>
          </a:bodyPr>
          <a:lstStyle/>
          <a:p>
            <a:pPr algn="l"/>
            <a:endParaRPr lang="hi-IN" sz="3600" b="1"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algn="l"/>
            <a:r>
              <a:rPr lang="hi-IN" sz="4000" b="1" dirty="0">
                <a:solidFill>
                  <a:schemeClr val="tx1"/>
                </a:solidFill>
              </a:rPr>
              <a:t>सामाजिक परिस्थितियां-</a:t>
            </a:r>
            <a:endParaRPr lang="en-IN" sz="4000" dirty="0">
              <a:solidFill>
                <a:schemeClr val="tx1"/>
              </a:solidFill>
            </a:endParaRPr>
          </a:p>
          <a:p>
            <a:pPr algn="l"/>
            <a:r>
              <a:rPr lang="hi-IN" sz="4000" dirty="0">
                <a:solidFill>
                  <a:schemeClr val="tx1"/>
                </a:solidFill>
              </a:rPr>
              <a:t>तीतरबाजी</a:t>
            </a:r>
            <a:r>
              <a:rPr lang="en-IN" sz="4000" dirty="0">
                <a:solidFill>
                  <a:schemeClr val="tx1"/>
                </a:solidFill>
              </a:rPr>
              <a:t>, </a:t>
            </a:r>
            <a:r>
              <a:rPr lang="hi-IN" sz="4000" dirty="0">
                <a:solidFill>
                  <a:schemeClr val="tx1"/>
                </a:solidFill>
              </a:rPr>
              <a:t>कबूतरबाजी</a:t>
            </a:r>
            <a:r>
              <a:rPr lang="en-IN" sz="4000" dirty="0">
                <a:solidFill>
                  <a:schemeClr val="tx1"/>
                </a:solidFill>
              </a:rPr>
              <a:t>, </a:t>
            </a:r>
            <a:r>
              <a:rPr lang="hi-IN" sz="4000" dirty="0">
                <a:solidFill>
                  <a:schemeClr val="tx1"/>
                </a:solidFill>
              </a:rPr>
              <a:t>पतंगबाजी आदि का प्रचलन भी समाज में </a:t>
            </a:r>
          </a:p>
          <a:p>
            <a:pPr algn="l"/>
            <a:r>
              <a:rPr lang="hi-IN" sz="4000" dirty="0">
                <a:solidFill>
                  <a:schemeClr val="tx1"/>
                </a:solidFill>
              </a:rPr>
              <a:t>सारांश में कहे तो </a:t>
            </a:r>
            <a:r>
              <a:rPr lang="hi-IN" sz="4000" b="1" dirty="0">
                <a:solidFill>
                  <a:schemeClr val="tx1"/>
                </a:solidFill>
              </a:rPr>
              <a:t>एक तरफ परंपरावादी लोग</a:t>
            </a:r>
            <a:r>
              <a:rPr lang="hi-IN" sz="4000" dirty="0">
                <a:solidFill>
                  <a:schemeClr val="tx1"/>
                </a:solidFill>
              </a:rPr>
              <a:t> अपनी परंपराओं को बनाए रखने के पक्ष में थे तो </a:t>
            </a:r>
            <a:r>
              <a:rPr lang="hi-IN" sz="4000" b="1" dirty="0">
                <a:solidFill>
                  <a:schemeClr val="tx1"/>
                </a:solidFill>
              </a:rPr>
              <a:t>दूसरी तरफ नव इस्लाम के हितैषी लोग </a:t>
            </a:r>
            <a:r>
              <a:rPr lang="hi-IN" sz="4000" dirty="0">
                <a:solidFill>
                  <a:schemeClr val="tx1"/>
                </a:solidFill>
              </a:rPr>
              <a:t>स्वयं को प्रगतिशील बता कर समाज में बदलाव लाना चाहते थे।</a:t>
            </a:r>
            <a:endParaRPr lang="en-IN" sz="4000" dirty="0">
              <a:solidFill>
                <a:schemeClr val="tx1"/>
              </a:solidFill>
            </a:endParaRPr>
          </a:p>
        </p:txBody>
      </p:sp>
    </p:spTree>
    <p:extLst>
      <p:ext uri="{BB962C8B-B14F-4D97-AF65-F5344CB8AC3E}">
        <p14:creationId xmlns:p14="http://schemas.microsoft.com/office/powerpoint/2010/main" val="3263301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set>
                                      <p:cBhvr>
                                        <p:cTn id="7" dur="455" fill="hold">
                                          <p:stCondLst>
                                            <p:cond delay="0"/>
                                          </p:stCondLst>
                                        </p:cTn>
                                        <p:tgtEl>
                                          <p:spTgt spid="3">
                                            <p:txEl>
                                              <p:pRg st="1" end="1"/>
                                            </p:txEl>
                                          </p:spTgt>
                                        </p:tgtEl>
                                        <p:attrNameLst>
                                          <p:attrName>style.rotation</p:attrName>
                                        </p:attrNameLst>
                                      </p:cBhvr>
                                      <p:to>
                                        <p:strVal val="-45.0"/>
                                      </p:to>
                                    </p:set>
                                    <p:anim calcmode="lin" valueType="num">
                                      <p:cBhvr>
                                        <p:cTn id="8"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nodeType="clickEffect">
                                  <p:stCondLst>
                                    <p:cond delay="0"/>
                                  </p:stCondLst>
                                  <p:iterate type="lt">
                                    <p:tmPct val="50000"/>
                                  </p:iterate>
                                  <p:childTnLst>
                                    <p:set>
                                      <p:cBhvr>
                                        <p:cTn id="15" dur="1" fill="hold">
                                          <p:stCondLst>
                                            <p:cond delay="0"/>
                                          </p:stCondLst>
                                        </p:cTn>
                                        <p:tgtEl>
                                          <p:spTgt spid="3">
                                            <p:txEl>
                                              <p:pRg st="2" end="2"/>
                                            </p:txEl>
                                          </p:spTgt>
                                        </p:tgtEl>
                                        <p:attrNameLst>
                                          <p:attrName>style.visibility</p:attrName>
                                        </p:attrNameLst>
                                      </p:cBhvr>
                                      <p:to>
                                        <p:strVal val="visible"/>
                                      </p:to>
                                    </p:set>
                                    <p:set>
                                      <p:cBhvr>
                                        <p:cTn id="16" dur="455" fill="hold">
                                          <p:stCondLst>
                                            <p:cond delay="0"/>
                                          </p:stCondLst>
                                        </p:cTn>
                                        <p:tgtEl>
                                          <p:spTgt spid="3">
                                            <p:txEl>
                                              <p:pRg st="2" end="2"/>
                                            </p:txEl>
                                          </p:spTgt>
                                        </p:tgtEl>
                                        <p:attrNameLst>
                                          <p:attrName>style.rotation</p:attrName>
                                        </p:attrNameLst>
                                      </p:cBhvr>
                                      <p:to>
                                        <p:strVal val="-45.0"/>
                                      </p:to>
                                    </p:set>
                                    <p:anim calcmode="lin" valueType="num">
                                      <p:cBhvr>
                                        <p:cTn id="17"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nodeType="clickEffect">
                                  <p:stCondLst>
                                    <p:cond delay="0"/>
                                  </p:stCondLst>
                                  <p:iterate type="lt">
                                    <p:tmPct val="50000"/>
                                  </p:iterate>
                                  <p:childTnLst>
                                    <p:set>
                                      <p:cBhvr>
                                        <p:cTn id="24" dur="1" fill="hold">
                                          <p:stCondLst>
                                            <p:cond delay="0"/>
                                          </p:stCondLst>
                                        </p:cTn>
                                        <p:tgtEl>
                                          <p:spTgt spid="3">
                                            <p:txEl>
                                              <p:pRg st="3" end="3"/>
                                            </p:txEl>
                                          </p:spTgt>
                                        </p:tgtEl>
                                        <p:attrNameLst>
                                          <p:attrName>style.visibility</p:attrName>
                                        </p:attrNameLst>
                                      </p:cBhvr>
                                      <p:to>
                                        <p:strVal val="visible"/>
                                      </p:to>
                                    </p:set>
                                    <p:set>
                                      <p:cBhvr>
                                        <p:cTn id="25" dur="455" fill="hold">
                                          <p:stCondLst>
                                            <p:cond delay="0"/>
                                          </p:stCondLst>
                                        </p:cTn>
                                        <p:tgtEl>
                                          <p:spTgt spid="3">
                                            <p:txEl>
                                              <p:pRg st="3" end="3"/>
                                            </p:txEl>
                                          </p:spTgt>
                                        </p:tgtEl>
                                        <p:attrNameLst>
                                          <p:attrName>style.rotation</p:attrName>
                                        </p:attrNameLst>
                                      </p:cBhvr>
                                      <p:to>
                                        <p:strVal val="-45.0"/>
                                      </p:to>
                                    </p:set>
                                    <p:anim calcmode="lin" valueType="num">
                                      <p:cBhvr>
                                        <p:cTn id="26"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Autofit/>
          </a:bodyPr>
          <a:lstStyle/>
          <a:p>
            <a:pPr algn="l"/>
            <a:r>
              <a:rPr lang="hi-IN" sz="3600" b="1" dirty="0">
                <a:solidFill>
                  <a:schemeClr val="tx1"/>
                </a:solidFill>
              </a:rPr>
              <a:t>धार्मिक परिस्थितियां-</a:t>
            </a:r>
            <a:endParaRPr lang="en-IN" sz="3600" dirty="0">
              <a:solidFill>
                <a:schemeClr val="tx1"/>
              </a:solidFill>
            </a:endParaRPr>
          </a:p>
          <a:p>
            <a:pPr algn="l"/>
            <a:r>
              <a:rPr lang="hi-IN" sz="3600" dirty="0">
                <a:solidFill>
                  <a:schemeClr val="tx1"/>
                </a:solidFill>
              </a:rPr>
              <a:t>धार्मिक दृष्टि से यह युग उत्कर्ष काल था। </a:t>
            </a:r>
            <a:r>
              <a:rPr lang="hi-IN" sz="3600" b="1" dirty="0">
                <a:solidFill>
                  <a:schemeClr val="tx1"/>
                </a:solidFill>
              </a:rPr>
              <a:t>शंकराचार्य ने बौद्ध धर्म की विकृतियों पर प्रहार करते हुए फिर से सनातन धर्म की स्थापना की।</a:t>
            </a:r>
            <a:r>
              <a:rPr lang="hi-IN" sz="3600" dirty="0">
                <a:solidFill>
                  <a:schemeClr val="tx1"/>
                </a:solidFill>
              </a:rPr>
              <a:t> </a:t>
            </a:r>
          </a:p>
          <a:p>
            <a:pPr algn="l"/>
            <a:r>
              <a:rPr lang="hi-IN" sz="3600" dirty="0">
                <a:solidFill>
                  <a:schemeClr val="tx1"/>
                </a:solidFill>
              </a:rPr>
              <a:t>नाथ मुनियों ने योग साधना पर बल दिया। दक्षिण भारत में 12 आलवार संत हुए इन्होंने सगुण भक्ति के लिए लोगों को प्रेरित किया। </a:t>
            </a:r>
          </a:p>
          <a:p>
            <a:pPr algn="l"/>
            <a:r>
              <a:rPr lang="hi-IN" sz="3600" b="1" dirty="0">
                <a:solidFill>
                  <a:schemeClr val="tx1"/>
                </a:solidFill>
              </a:rPr>
              <a:t>हिंदू और मुस्लिम दोनों ही धर्मों में पूजा</a:t>
            </a:r>
            <a:r>
              <a:rPr lang="en-IN" sz="3600" b="1" dirty="0">
                <a:solidFill>
                  <a:schemeClr val="tx1"/>
                </a:solidFill>
              </a:rPr>
              <a:t>, </a:t>
            </a:r>
            <a:r>
              <a:rPr lang="hi-IN" sz="3600" b="1" dirty="0">
                <a:solidFill>
                  <a:schemeClr val="tx1"/>
                </a:solidFill>
              </a:rPr>
              <a:t>नमाज</a:t>
            </a:r>
            <a:r>
              <a:rPr lang="en-IN" sz="3600" b="1" dirty="0">
                <a:solidFill>
                  <a:schemeClr val="tx1"/>
                </a:solidFill>
              </a:rPr>
              <a:t>, </a:t>
            </a:r>
            <a:r>
              <a:rPr lang="hi-IN" sz="3600" b="1" dirty="0">
                <a:solidFill>
                  <a:schemeClr val="tx1"/>
                </a:solidFill>
              </a:rPr>
              <a:t>माला</a:t>
            </a:r>
            <a:r>
              <a:rPr lang="en-IN" sz="3600" b="1" dirty="0">
                <a:solidFill>
                  <a:schemeClr val="tx1"/>
                </a:solidFill>
              </a:rPr>
              <a:t>, </a:t>
            </a:r>
            <a:r>
              <a:rPr lang="hi-IN" sz="3600" b="1" dirty="0">
                <a:solidFill>
                  <a:schemeClr val="tx1"/>
                </a:solidFill>
              </a:rPr>
              <a:t>तीर्थ यात्रा</a:t>
            </a:r>
            <a:r>
              <a:rPr lang="en-IN" sz="3600" b="1" dirty="0">
                <a:solidFill>
                  <a:schemeClr val="tx1"/>
                </a:solidFill>
              </a:rPr>
              <a:t>, </a:t>
            </a:r>
            <a:r>
              <a:rPr lang="hi-IN" sz="3600" b="1" dirty="0">
                <a:solidFill>
                  <a:schemeClr val="tx1"/>
                </a:solidFill>
              </a:rPr>
              <a:t>रोजा जैसे बाहरी आडंबरों की अधिकता</a:t>
            </a:r>
            <a:r>
              <a:rPr lang="hi-IN" sz="3600" dirty="0">
                <a:solidFill>
                  <a:schemeClr val="tx1"/>
                </a:solidFill>
              </a:rPr>
              <a:t> हो गई थी। </a:t>
            </a:r>
          </a:p>
        </p:txBody>
      </p:sp>
    </p:spTree>
    <p:extLst>
      <p:ext uri="{BB962C8B-B14F-4D97-AF65-F5344CB8AC3E}">
        <p14:creationId xmlns:p14="http://schemas.microsoft.com/office/powerpoint/2010/main" val="37723482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7"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53E7-41DB-CC09-3EC7-3565F43F933A}"/>
              </a:ext>
            </a:extLst>
          </p:cNvPr>
          <p:cNvSpPr>
            <a:spLocks noGrp="1"/>
          </p:cNvSpPr>
          <p:nvPr>
            <p:ph type="ctrTitle"/>
          </p:nvPr>
        </p:nvSpPr>
        <p:spPr>
          <a:xfrm>
            <a:off x="1532803" y="0"/>
            <a:ext cx="8689976" cy="1215736"/>
          </a:xfrm>
        </p:spPr>
        <p:txBody>
          <a:bodyPr>
            <a:normAutofit fontScale="90000"/>
          </a:bodyPr>
          <a:lstStyle/>
          <a:p>
            <a:br>
              <a:rPr lang="hi-IN" sz="18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भक्ति काल की परिस्थितियां</a:t>
            </a:r>
            <a:br>
              <a:rPr lang="en-IN" sz="36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Subtitle 2">
            <a:extLst>
              <a:ext uri="{FF2B5EF4-FFF2-40B4-BE49-F238E27FC236}">
                <a16:creationId xmlns:a16="http://schemas.microsoft.com/office/drawing/2014/main" id="{807596CB-0098-A7FE-5CE5-4C6B79DBC92C}"/>
              </a:ext>
            </a:extLst>
          </p:cNvPr>
          <p:cNvSpPr>
            <a:spLocks noGrp="1"/>
          </p:cNvSpPr>
          <p:nvPr>
            <p:ph type="subTitle" idx="1"/>
          </p:nvPr>
        </p:nvSpPr>
        <p:spPr>
          <a:xfrm>
            <a:off x="72737" y="368877"/>
            <a:ext cx="12192000" cy="6489123"/>
          </a:xfrm>
        </p:spPr>
        <p:txBody>
          <a:bodyPr>
            <a:noAutofit/>
          </a:bodyPr>
          <a:lstStyle/>
          <a:p>
            <a:pPr algn="l"/>
            <a:r>
              <a:rPr lang="hi-IN" sz="4000" b="1" dirty="0">
                <a:solidFill>
                  <a:schemeClr val="tx1"/>
                </a:solidFill>
              </a:rPr>
              <a:t>धार्मिक परिस्थितियां-</a:t>
            </a:r>
            <a:endParaRPr lang="en-IN" sz="4000" dirty="0">
              <a:solidFill>
                <a:schemeClr val="tx1"/>
              </a:solidFill>
            </a:endParaRPr>
          </a:p>
          <a:p>
            <a:pPr algn="l"/>
            <a:r>
              <a:rPr lang="hi-IN" sz="4000" dirty="0">
                <a:solidFill>
                  <a:schemeClr val="tx1"/>
                </a:solidFill>
              </a:rPr>
              <a:t>इन धर्मों में व्याप्त सामाजिक कुरीतियों और आडंबर को रोकने में तत्कालीन संतों ने महत्वपूर्ण भूमिका निभाई। </a:t>
            </a:r>
          </a:p>
          <a:p>
            <a:pPr algn="l"/>
            <a:r>
              <a:rPr lang="hi-IN" sz="4000" dirty="0">
                <a:solidFill>
                  <a:schemeClr val="tx1"/>
                </a:solidFill>
              </a:rPr>
              <a:t>कबीर का समाज सुधार</a:t>
            </a:r>
            <a:r>
              <a:rPr lang="en-IN" sz="4000" dirty="0">
                <a:solidFill>
                  <a:schemeClr val="tx1"/>
                </a:solidFill>
              </a:rPr>
              <a:t>, </a:t>
            </a:r>
            <a:r>
              <a:rPr lang="hi-IN" sz="4000" dirty="0">
                <a:solidFill>
                  <a:schemeClr val="tx1"/>
                </a:solidFill>
              </a:rPr>
              <a:t>जायसी का प्रेम</a:t>
            </a:r>
            <a:r>
              <a:rPr lang="en-IN" sz="4000" dirty="0">
                <a:solidFill>
                  <a:schemeClr val="tx1"/>
                </a:solidFill>
              </a:rPr>
              <a:t>, </a:t>
            </a:r>
            <a:r>
              <a:rPr lang="hi-IN" sz="4000" dirty="0">
                <a:solidFill>
                  <a:schemeClr val="tx1"/>
                </a:solidFill>
              </a:rPr>
              <a:t>तुलसी का समन्वयवाद तथा सूरदास द्वारा कृष्ण का लोकरंजन स्वरूप का चित्रण निश्चय ही तत्कालीन परिस्थितियों की देन है।</a:t>
            </a:r>
            <a:endParaRPr lang="en-IN" sz="4000" dirty="0">
              <a:solidFill>
                <a:schemeClr val="tx1"/>
              </a:solidFill>
            </a:endParaRPr>
          </a:p>
        </p:txBody>
      </p:sp>
    </p:spTree>
    <p:extLst>
      <p:ext uri="{BB962C8B-B14F-4D97-AF65-F5344CB8AC3E}">
        <p14:creationId xmlns:p14="http://schemas.microsoft.com/office/powerpoint/2010/main" val="38293686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
                                        <p:tgtEl>
                                          <p:spTgt spid="3">
                                            <p:txEl>
                                              <p:pRg st="2" end="2"/>
                                            </p:txEl>
                                          </p:spTgt>
                                        </p:tgtEl>
                                      </p:cBhvr>
                                    </p:animEffect>
                                    <p:anim calcmode="lin" valueType="num">
                                      <p:cBhvr>
                                        <p:cTn id="26"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58</TotalTime>
  <Words>973</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Tw Cen MT</vt:lpstr>
      <vt:lpstr>Droplet</vt:lpstr>
      <vt:lpstr>PowerPoint Presentation</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lpstr> भक्ति काल की परिस्थितियां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jashabhai99799p@gmail.com</dc:creator>
  <cp:lastModifiedBy>jashabhai99799p@gmail.com</cp:lastModifiedBy>
  <cp:revision>5</cp:revision>
  <dcterms:created xsi:type="dcterms:W3CDTF">2022-07-09T01:53:24Z</dcterms:created>
  <dcterms:modified xsi:type="dcterms:W3CDTF">2022-07-09T05:13:25Z</dcterms:modified>
</cp:coreProperties>
</file>