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2"/>
    <p:sldMasterId id="2147483682" r:id="rId3"/>
  </p:sldMasterIdLst>
  <p:sldIdLst>
    <p:sldId id="256" r:id="rId4"/>
    <p:sldId id="259" r:id="rId5"/>
    <p:sldId id="257"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12" autoAdjust="0"/>
    <p:restoredTop sz="94660"/>
  </p:normalViewPr>
  <p:slideViewPr>
    <p:cSldViewPr snapToGrid="0">
      <p:cViewPr varScale="1">
        <p:scale>
          <a:sx n="74" d="100"/>
          <a:sy n="74" d="100"/>
        </p:scale>
        <p:origin x="36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18945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8545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880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07230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60300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8101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52906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15505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69509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83563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0285535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0683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83185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19368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9248190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90405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C57C4-C208-035C-D154-C9C11DF0BC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77C7920-559A-B42F-32E9-C632652A2A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3A88979-77EC-8692-F99B-1EBCA73AC154}"/>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a:extLst>
              <a:ext uri="{FF2B5EF4-FFF2-40B4-BE49-F238E27FC236}">
                <a16:creationId xmlns:a16="http://schemas.microsoft.com/office/drawing/2014/main" id="{111A38D1-FD7F-7B45-0383-8DEFC006A5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780B0AB-AB48-573F-EC52-BF56F7682BD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412735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9DE64-2C4D-6B41-AAC3-0392C30CD31E}"/>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6074045F-53FB-4626-AC93-26EE3158471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08F9283-8CAD-EC7F-22DF-9C0CF9AAA333}"/>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a:extLst>
              <a:ext uri="{FF2B5EF4-FFF2-40B4-BE49-F238E27FC236}">
                <a16:creationId xmlns:a16="http://schemas.microsoft.com/office/drawing/2014/main" id="{222CBCA2-6DD9-3B66-D3CD-55076803C6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9B8F092-B078-13E4-A039-F26ACFEA1E6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0899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92548-0A26-D727-AF55-2D4AD31034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2A2943E-2727-4A49-6DA2-7E6729261A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75445B-87E9-2F90-C5BC-232296CF6131}"/>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a:extLst>
              <a:ext uri="{FF2B5EF4-FFF2-40B4-BE49-F238E27FC236}">
                <a16:creationId xmlns:a16="http://schemas.microsoft.com/office/drawing/2014/main" id="{A2345B70-FE93-8C67-ED01-15D06B7002F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87B150-C12D-6E87-AD1F-FED47048543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59428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4F112-008D-97D9-F4F9-183B198062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20833F4-CE85-28DE-6E53-74DBEDE25F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5EE1950-324C-CFF7-87F3-3F044A8378A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5783373-A427-C19C-D2ED-4BCE368CAB43}"/>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6" name="Footer Placeholder 5">
            <a:extLst>
              <a:ext uri="{FF2B5EF4-FFF2-40B4-BE49-F238E27FC236}">
                <a16:creationId xmlns:a16="http://schemas.microsoft.com/office/drawing/2014/main" id="{7877D11D-B970-36EA-2577-8D1B1DEB273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8339D9-B168-780B-A4A2-27A367B8DC8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623111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C35C7-7894-BA8A-5001-D828496380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D4EC7DF-04BA-D75C-FA4E-2FAF7780AE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E04A9F-B59B-06CF-90F0-35F0EC59AB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3CDA2D1-3543-2D05-0A04-8F4CEA2A6C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7AFBA-2DB7-DD02-997C-D1ECD5632F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028BADC-8D16-75DF-193F-7B610A18978C}"/>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8" name="Footer Placeholder 7">
            <a:extLst>
              <a:ext uri="{FF2B5EF4-FFF2-40B4-BE49-F238E27FC236}">
                <a16:creationId xmlns:a16="http://schemas.microsoft.com/office/drawing/2014/main" id="{C7BFFD5D-B001-5507-616B-EE84A39036A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373C3D0-FF85-A524-F53D-556B19B7873D}"/>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775553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4796E-4A34-79B8-F051-D8CD3F357194}"/>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D53732A-2596-3B81-84CD-D9B517BC23CE}"/>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4" name="Footer Placeholder 3">
            <a:extLst>
              <a:ext uri="{FF2B5EF4-FFF2-40B4-BE49-F238E27FC236}">
                <a16:creationId xmlns:a16="http://schemas.microsoft.com/office/drawing/2014/main" id="{6BA6AF18-B8C3-8B5E-4F67-5CD83E5AB2C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C0880AE-C99B-AC41-ADAC-D6ECECDF0832}"/>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942563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656075-BF96-7B47-CC34-383BEDADD415}"/>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3" name="Footer Placeholder 2">
            <a:extLst>
              <a:ext uri="{FF2B5EF4-FFF2-40B4-BE49-F238E27FC236}">
                <a16:creationId xmlns:a16="http://schemas.microsoft.com/office/drawing/2014/main" id="{A6123103-5A33-3EAC-1BFF-52AC553AD80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857015F-B6AE-E497-843E-A5C68162690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63140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8039D-07D7-2F0F-850F-9197342086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FCA9A9B-B86A-E753-1285-320835C2A2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1A55AA75-AF4C-C48F-15FC-987F5EAAF5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2944A3-AF0A-BAF7-558C-F5DE34117BBC}"/>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6" name="Footer Placeholder 5">
            <a:extLst>
              <a:ext uri="{FF2B5EF4-FFF2-40B4-BE49-F238E27FC236}">
                <a16:creationId xmlns:a16="http://schemas.microsoft.com/office/drawing/2014/main" id="{347BC5EA-F3E9-AEA5-C7B5-066C4A08E52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7C381CA-D14B-7931-C661-9E80E04EFCA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70914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97F61-96CD-58CA-F4DD-ECE3DA2F51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4A7FFDC-9CA2-67B0-BF58-044392D064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E1B57353-6200-3346-14B3-0F02CE942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FB5C03-F6D1-0068-FA46-2D48C8041FD6}"/>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6" name="Footer Placeholder 5">
            <a:extLst>
              <a:ext uri="{FF2B5EF4-FFF2-40B4-BE49-F238E27FC236}">
                <a16:creationId xmlns:a16="http://schemas.microsoft.com/office/drawing/2014/main" id="{D960753F-8815-EA31-7909-4EFF2D691B4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AE7B29-3BEA-A905-25BC-322AEFD47A5E}"/>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3997773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7E59B-EA04-EB22-06EB-255C114C2FC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B41AD89-201A-8228-1686-DB3D53F968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066A56F-C6E1-A1BD-A87A-5B5ED9EAF2C0}"/>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a:extLst>
              <a:ext uri="{FF2B5EF4-FFF2-40B4-BE49-F238E27FC236}">
                <a16:creationId xmlns:a16="http://schemas.microsoft.com/office/drawing/2014/main" id="{1CAC90A7-D4C8-9BFB-4D28-6F67C29E372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CBE5887-1D2B-74EB-C2B3-C030F03DADF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226098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DB640C-6A59-BD46-F7F2-27F456EDDE5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EF17E89-BCB7-AF97-5DA4-8D5F0C981A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47745BD-02BE-004A-F868-1AD75918DC16}"/>
              </a:ext>
            </a:extLst>
          </p:cNvPr>
          <p:cNvSpPr>
            <a:spLocks noGrp="1"/>
          </p:cNvSpPr>
          <p:nvPr>
            <p:ph type="dt" sz="half" idx="10"/>
          </p:nvPr>
        </p:nvSpPr>
        <p:spPr/>
        <p:txBody>
          <a:bodyPr/>
          <a:lstStyle/>
          <a:p>
            <a:fld id="{B61BEF0D-F0BB-DE4B-95CE-6DB70DBA9567}" type="datetimeFigureOut">
              <a:rPr lang="en-US" smtClean="0"/>
              <a:pPr/>
              <a:t>7/21/2022</a:t>
            </a:fld>
            <a:endParaRPr lang="en-US" dirty="0"/>
          </a:p>
        </p:txBody>
      </p:sp>
      <p:sp>
        <p:nvSpPr>
          <p:cNvPr id="5" name="Footer Placeholder 4">
            <a:extLst>
              <a:ext uri="{FF2B5EF4-FFF2-40B4-BE49-F238E27FC236}">
                <a16:creationId xmlns:a16="http://schemas.microsoft.com/office/drawing/2014/main" id="{4EE8A211-FE6F-4D27-29D2-D6FD54CE48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050C36F-56A5-A208-632A-DC67C670E567}"/>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0852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3.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7/21/2022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7/21/2022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556412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6D6017-A57E-BB21-0712-D5AEA0AF0E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01DF2B9-0968-4E73-0A21-DE9554B370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9F388FE-D811-E918-FC87-110BCCCE12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7/21/2022</a:t>
            </a:fld>
            <a:endParaRPr lang="en-US" dirty="0"/>
          </a:p>
        </p:txBody>
      </p:sp>
      <p:sp>
        <p:nvSpPr>
          <p:cNvPr id="5" name="Footer Placeholder 4">
            <a:extLst>
              <a:ext uri="{FF2B5EF4-FFF2-40B4-BE49-F238E27FC236}">
                <a16:creationId xmlns:a16="http://schemas.microsoft.com/office/drawing/2014/main" id="{36086F2E-9A57-710B-16C4-E562DC4364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1E135EC-677D-9A9C-A375-2DB0967FE1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1279037"/>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4B965-3EC4-68A2-506E-BABA757E7CDC}"/>
              </a:ext>
            </a:extLst>
          </p:cNvPr>
          <p:cNvSpPr>
            <a:spLocks noGrp="1"/>
          </p:cNvSpPr>
          <p:nvPr>
            <p:ph type="ctrTitle"/>
          </p:nvPr>
        </p:nvSpPr>
        <p:spPr>
          <a:xfrm>
            <a:off x="232064" y="54705"/>
            <a:ext cx="11727872" cy="1195754"/>
          </a:xfrm>
          <a:gradFill flip="none" rotWithShape="1">
            <a:gsLst>
              <a:gs pos="0">
                <a:schemeClr val="accent4">
                  <a:lumMod val="40000"/>
                  <a:lumOff val="60000"/>
                </a:schemeClr>
              </a:gs>
              <a:gs pos="46000">
                <a:schemeClr val="accent4">
                  <a:lumMod val="95000"/>
                  <a:lumOff val="5000"/>
                </a:schemeClr>
              </a:gs>
              <a:gs pos="100000">
                <a:schemeClr val="accent4">
                  <a:lumMod val="60000"/>
                </a:schemeClr>
              </a:gs>
            </a:gsLst>
            <a:path path="circle">
              <a:fillToRect l="50000" t="130000" r="50000" b="-30000"/>
            </a:path>
            <a:tileRect/>
          </a:gradFill>
        </p:spPr>
        <p:style>
          <a:lnRef idx="1">
            <a:schemeClr val="accent6"/>
          </a:lnRef>
          <a:fillRef idx="2">
            <a:schemeClr val="accent6"/>
          </a:fillRef>
          <a:effectRef idx="1">
            <a:schemeClr val="accent6"/>
          </a:effectRef>
          <a:fontRef idx="minor">
            <a:schemeClr val="dk1"/>
          </a:fontRef>
        </p:style>
        <p:txBody>
          <a:bodyPr>
            <a:normAutofit fontScale="90000"/>
          </a:bodyPr>
          <a:lstStyle/>
          <a:p>
            <a:br>
              <a:rPr lang="en-GB" sz="4000" b="1" dirty="0">
                <a:effectLst/>
                <a:latin typeface="Calibri" panose="020F0502020204030204" pitchFamily="34" charset="0"/>
                <a:ea typeface="Calibri" panose="020F0502020204030204" pitchFamily="34" charset="0"/>
                <a:cs typeface="Mangal" panose="02040503050203030202" pitchFamily="18" charset="0"/>
              </a:rPr>
            </a:br>
            <a:r>
              <a:rPr lang="hi-IN" sz="4000" b="1" dirty="0">
                <a:effectLst/>
                <a:latin typeface="Calibri" panose="020F0502020204030204" pitchFamily="34" charset="0"/>
                <a:ea typeface="Calibri" panose="020F0502020204030204" pitchFamily="34" charset="0"/>
                <a:cs typeface="Mangal" panose="02040503050203030202" pitchFamily="18" charset="0"/>
              </a:rPr>
              <a:t>संतकाव्य धारा की विशेषताएँ –</a:t>
            </a:r>
            <a:r>
              <a:rPr lang="hi-IN" sz="4000" dirty="0">
                <a:effectLst/>
                <a:latin typeface="Calibri" panose="020F0502020204030204" pitchFamily="34" charset="0"/>
                <a:ea typeface="Calibri" panose="020F0502020204030204" pitchFamily="34" charset="0"/>
                <a:cs typeface="Mangal" panose="02040503050203030202" pitchFamily="18" charset="0"/>
              </a:rPr>
              <a:t> </a:t>
            </a:r>
            <a:br>
              <a:rPr lang="en-IN" sz="4000" dirty="0">
                <a:effectLst/>
                <a:latin typeface="Calibri" panose="020F0502020204030204" pitchFamily="34" charset="0"/>
                <a:ea typeface="Calibri" panose="020F0502020204030204" pitchFamily="34" charset="0"/>
                <a:cs typeface="Mangal" panose="02040503050203030202" pitchFamily="18" charset="0"/>
              </a:rPr>
            </a:br>
            <a:r>
              <a:rPr lang="hi-IN" sz="2800" dirty="0">
                <a:effectLst/>
                <a:latin typeface="Calibri" panose="020F0502020204030204" pitchFamily="34" charset="0"/>
                <a:ea typeface="Calibri" panose="020F0502020204030204" pitchFamily="34" charset="0"/>
                <a:cs typeface="Mangal" panose="02040503050203030202" pitchFamily="18" charset="0"/>
              </a:rPr>
              <a:t>																		</a:t>
            </a:r>
            <a:r>
              <a:rPr lang="hi-IN" sz="3600" dirty="0">
                <a:effectLst/>
                <a:latin typeface="Calibri" panose="020F0502020204030204" pitchFamily="34" charset="0"/>
                <a:ea typeface="Calibri" panose="020F0502020204030204" pitchFamily="34" charset="0"/>
                <a:cs typeface="Mangal" panose="02040503050203030202" pitchFamily="18" charset="0"/>
              </a:rPr>
              <a:t>डॉ.जशाभाई पटेल</a:t>
            </a:r>
            <a:endParaRPr lang="en-IN" sz="8800" dirty="0"/>
          </a:p>
        </p:txBody>
      </p:sp>
      <p:sp>
        <p:nvSpPr>
          <p:cNvPr id="3" name="Subtitle 2">
            <a:extLst>
              <a:ext uri="{FF2B5EF4-FFF2-40B4-BE49-F238E27FC236}">
                <a16:creationId xmlns:a16="http://schemas.microsoft.com/office/drawing/2014/main" id="{4CEB88E5-7C35-B568-CE5B-646FD1CA7E48}"/>
              </a:ext>
            </a:extLst>
          </p:cNvPr>
          <p:cNvSpPr>
            <a:spLocks noGrp="1"/>
          </p:cNvSpPr>
          <p:nvPr>
            <p:ph type="subTitle" idx="1"/>
          </p:nvPr>
        </p:nvSpPr>
        <p:spPr>
          <a:xfrm>
            <a:off x="332509" y="1250458"/>
            <a:ext cx="11627427" cy="5607541"/>
          </a:xfrm>
          <a:gradFill flip="none" rotWithShape="1">
            <a:gsLst>
              <a:gs pos="0">
                <a:schemeClr val="accent4">
                  <a:lumMod val="0"/>
                  <a:lumOff val="100000"/>
                </a:schemeClr>
              </a:gs>
              <a:gs pos="35000">
                <a:schemeClr val="accent4">
                  <a:lumMod val="0"/>
                  <a:lumOff val="100000"/>
                </a:schemeClr>
              </a:gs>
              <a:gs pos="100000">
                <a:schemeClr val="accent4">
                  <a:lumMod val="100000"/>
                </a:schemeClr>
              </a:gs>
            </a:gsLst>
            <a:path path="circle">
              <a:fillToRect l="50000" t="-80000" r="50000" b="180000"/>
            </a:path>
            <a:tileRect/>
          </a:gradFill>
        </p:spPr>
        <p:txBody>
          <a:bodyPr>
            <a:normAutofit fontScale="92500"/>
          </a:bodyPr>
          <a:lstStyle/>
          <a:p>
            <a:pPr lvl="8" algn="l">
              <a:lnSpc>
                <a:spcPct val="107000"/>
              </a:lnSpc>
              <a:spcAft>
                <a:spcPts val="800"/>
              </a:spcAft>
            </a:pPr>
            <a:endParaRPr lang="hi-IN" sz="4000" dirty="0">
              <a:ln>
                <a:solidFill>
                  <a:sysClr val="windowText" lastClr="000000"/>
                </a:solid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r>
              <a:rPr lang="hi-IN" sz="4000" dirty="0">
                <a:solidFill>
                  <a:schemeClr val="tx1"/>
                </a:solidFill>
              </a:rPr>
              <a:t>संतों में प्रमुख कबीरदास थे। अन्य मुख्य संत-कवियों के नाम हैं - नानक</a:t>
            </a:r>
            <a:r>
              <a:rPr lang="en-IN" sz="4000" dirty="0">
                <a:solidFill>
                  <a:schemeClr val="tx1"/>
                </a:solidFill>
              </a:rPr>
              <a:t>, </a:t>
            </a:r>
            <a:r>
              <a:rPr lang="hi-IN" sz="4000" dirty="0">
                <a:solidFill>
                  <a:schemeClr val="tx1"/>
                </a:solidFill>
              </a:rPr>
              <a:t>रैदास</a:t>
            </a:r>
            <a:r>
              <a:rPr lang="en-IN" sz="4000" dirty="0">
                <a:solidFill>
                  <a:schemeClr val="tx1"/>
                </a:solidFill>
              </a:rPr>
              <a:t>, </a:t>
            </a:r>
            <a:r>
              <a:rPr lang="hi-IN" sz="4000" dirty="0">
                <a:solidFill>
                  <a:schemeClr val="tx1"/>
                </a:solidFill>
              </a:rPr>
              <a:t>दादूदयाल</a:t>
            </a:r>
            <a:r>
              <a:rPr lang="en-IN" sz="4000" dirty="0">
                <a:solidFill>
                  <a:schemeClr val="tx1"/>
                </a:solidFill>
              </a:rPr>
              <a:t>, </a:t>
            </a:r>
            <a:r>
              <a:rPr lang="hi-IN" sz="4000" dirty="0">
                <a:solidFill>
                  <a:schemeClr val="tx1"/>
                </a:solidFill>
              </a:rPr>
              <a:t>सुंदरदास तथा मलूकदास।</a:t>
            </a:r>
            <a:endParaRPr lang="en-GB" sz="4000" dirty="0">
              <a:solidFill>
                <a:schemeClr val="tx1"/>
              </a:solidFill>
            </a:endParaRPr>
          </a:p>
          <a:p>
            <a:r>
              <a:rPr lang="en-GB" sz="3600" b="1" dirty="0">
                <a:latin typeface="Calibri" panose="020F0502020204030204" pitchFamily="34" charset="0"/>
                <a:ea typeface="Calibri" panose="020F0502020204030204" pitchFamily="34" charset="0"/>
              </a:rPr>
              <a:t>					</a:t>
            </a:r>
          </a:p>
          <a:p>
            <a:r>
              <a:rPr lang="hi-IN" sz="3600" b="1" dirty="0">
                <a:latin typeface="Calibri" panose="020F0502020204030204" pitchFamily="34" charset="0"/>
                <a:ea typeface="Calibri" panose="020F0502020204030204" pitchFamily="34" charset="0"/>
              </a:rPr>
              <a:t>संतकाव्य धारा की विशेषताएँ –</a:t>
            </a:r>
            <a:r>
              <a:rPr lang="hi-IN" sz="3600" dirty="0">
                <a:latin typeface="Calibri" panose="020F0502020204030204" pitchFamily="34" charset="0"/>
                <a:ea typeface="Calibri" panose="020F0502020204030204" pitchFamily="34" charset="0"/>
              </a:rPr>
              <a:t> </a:t>
            </a:r>
            <a:br>
              <a:rPr lang="en-IN" sz="3600" dirty="0">
                <a:latin typeface="Calibri" panose="020F0502020204030204" pitchFamily="34" charset="0"/>
                <a:ea typeface="Calibri" panose="020F0502020204030204" pitchFamily="34" charset="0"/>
                <a:cs typeface="Mangal" panose="02040503050203030202" pitchFamily="18" charset="0"/>
              </a:rPr>
            </a:br>
            <a:endParaRPr lang="en-IN" sz="3600" dirty="0">
              <a:solidFill>
                <a:schemeClr val="tx1"/>
              </a:solidFill>
            </a:endParaRPr>
          </a:p>
          <a:p>
            <a:pPr marL="3200400" lvl="6" indent="-457200" algn="l">
              <a:buFont typeface="Wingdings" panose="05000000000000000000" pitchFamily="2" charset="2"/>
              <a:buChar char="q"/>
            </a:pPr>
            <a:r>
              <a:rPr lang="hi-IN" sz="3400" b="1" dirty="0">
                <a:solidFill>
                  <a:schemeClr val="tx1"/>
                </a:solidFill>
              </a:rPr>
              <a:t>निर्गुण ब्रह्म की उपासना-</a:t>
            </a:r>
            <a:endParaRPr lang="en-IN" sz="3000" dirty="0">
              <a:solidFill>
                <a:schemeClr val="tx1"/>
              </a:solidFill>
            </a:endParaRPr>
          </a:p>
          <a:p>
            <a:pPr marL="3200400" lvl="6" indent="-457200" algn="l">
              <a:buFont typeface="Wingdings" panose="05000000000000000000" pitchFamily="2" charset="2"/>
              <a:buChar char="q"/>
            </a:pPr>
            <a:r>
              <a:rPr lang="hi-IN" sz="3400" b="1" dirty="0">
                <a:solidFill>
                  <a:schemeClr val="tx1"/>
                </a:solidFill>
              </a:rPr>
              <a:t>मिथ्या आडम्बरों और रूढ़ियों का विरोध-</a:t>
            </a:r>
            <a:endParaRPr lang="en-IN" sz="3000" dirty="0">
              <a:solidFill>
                <a:schemeClr val="tx1"/>
              </a:solidFill>
            </a:endParaRPr>
          </a:p>
          <a:p>
            <a:pPr marL="3200400" lvl="6" indent="-457200" algn="l">
              <a:buFont typeface="Wingdings" panose="05000000000000000000" pitchFamily="2" charset="2"/>
              <a:buChar char="q"/>
            </a:pPr>
            <a:r>
              <a:rPr lang="hi-IN" sz="3400" b="1" dirty="0">
                <a:solidFill>
                  <a:schemeClr val="tx1"/>
                </a:solidFill>
              </a:rPr>
              <a:t>गुरु की महत्ता-</a:t>
            </a:r>
            <a:endParaRPr lang="en-IN" sz="3000" dirty="0">
              <a:solidFill>
                <a:schemeClr val="tx1"/>
              </a:solidFill>
            </a:endParaRPr>
          </a:p>
          <a:p>
            <a:pPr marL="3200400" lvl="6" indent="-457200" algn="l">
              <a:buFont typeface="Wingdings" panose="05000000000000000000" pitchFamily="2" charset="2"/>
              <a:buChar char="q"/>
            </a:pPr>
            <a:r>
              <a:rPr lang="hi-IN" sz="3400" b="1" dirty="0">
                <a:solidFill>
                  <a:schemeClr val="tx1"/>
                </a:solidFill>
              </a:rPr>
              <a:t>जाति-पाँति का विरोध-</a:t>
            </a:r>
            <a:endParaRPr lang="en-IN" sz="3000" dirty="0">
              <a:solidFill>
                <a:schemeClr val="tx1"/>
              </a:solidFill>
            </a:endParaRPr>
          </a:p>
        </p:txBody>
      </p:sp>
    </p:spTree>
    <p:extLst>
      <p:ext uri="{BB962C8B-B14F-4D97-AF65-F5344CB8AC3E}">
        <p14:creationId xmlns:p14="http://schemas.microsoft.com/office/powerpoint/2010/main" val="32346403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3">
                                            <p:txEl>
                                              <p:pRg st="2" end="2"/>
                                            </p:txEl>
                                          </p:spTgt>
                                        </p:tgtEl>
                                      </p:cBhvr>
                                    </p:animEffect>
                                    <p:animScale>
                                      <p:cBhvr>
                                        <p:cTn id="12" dur="250" autoRev="1" fill="hold"/>
                                        <p:tgtEl>
                                          <p:spTgt spid="3">
                                            <p:txEl>
                                              <p:pRg st="2" end="2"/>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3">
                                            <p:txEl>
                                              <p:pRg st="3" end="3"/>
                                            </p:txEl>
                                          </p:spTgt>
                                        </p:tgtEl>
                                      </p:cBhvr>
                                    </p:animEffect>
                                    <p:animScale>
                                      <p:cBhvr>
                                        <p:cTn id="17" dur="250" autoRev="1" fill="hold"/>
                                        <p:tgtEl>
                                          <p:spTgt spid="3">
                                            <p:txEl>
                                              <p:pRg st="3" end="3"/>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nodeType="clickEffect">
                                  <p:stCondLst>
                                    <p:cond delay="0"/>
                                  </p:stCondLst>
                                  <p:childTnLst>
                                    <p:animEffect transition="out" filter="fade">
                                      <p:cBhvr>
                                        <p:cTn id="21" dur="500" tmFilter="0, 0; .2, .5; .8, .5; 1, 0"/>
                                        <p:tgtEl>
                                          <p:spTgt spid="3">
                                            <p:txEl>
                                              <p:pRg st="4" end="4"/>
                                            </p:txEl>
                                          </p:spTgt>
                                        </p:tgtEl>
                                      </p:cBhvr>
                                    </p:animEffect>
                                    <p:animScale>
                                      <p:cBhvr>
                                        <p:cTn id="22" dur="250" autoRev="1" fill="hold"/>
                                        <p:tgtEl>
                                          <p:spTgt spid="3">
                                            <p:txEl>
                                              <p:pRg st="4" end="4"/>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3">
                                            <p:txEl>
                                              <p:pRg st="5" end="5"/>
                                            </p:txEl>
                                          </p:spTgt>
                                        </p:tgtEl>
                                      </p:cBhvr>
                                    </p:animEffect>
                                    <p:animScale>
                                      <p:cBhvr>
                                        <p:cTn id="27" dur="250" autoRev="1" fill="hold"/>
                                        <p:tgtEl>
                                          <p:spTgt spid="3">
                                            <p:txEl>
                                              <p:pRg st="5" end="5"/>
                                            </p:txEl>
                                          </p:spTgt>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nodeType="clickEffect">
                                  <p:stCondLst>
                                    <p:cond delay="0"/>
                                  </p:stCondLst>
                                  <p:childTnLst>
                                    <p:animEffect transition="out" filter="fade">
                                      <p:cBhvr>
                                        <p:cTn id="31" dur="500" tmFilter="0, 0; .2, .5; .8, .5; 1, 0"/>
                                        <p:tgtEl>
                                          <p:spTgt spid="3">
                                            <p:txEl>
                                              <p:pRg st="6" end="6"/>
                                            </p:txEl>
                                          </p:spTgt>
                                        </p:tgtEl>
                                      </p:cBhvr>
                                    </p:animEffect>
                                    <p:animScale>
                                      <p:cBhvr>
                                        <p:cTn id="32" dur="250" autoRev="1" fill="hold"/>
                                        <p:tgtEl>
                                          <p:spTgt spid="3">
                                            <p:txEl>
                                              <p:pRg st="6" end="6"/>
                                            </p:txEl>
                                          </p:spTgt>
                                        </p:tgtEl>
                                      </p:cBhvr>
                                      <p:by x="105000" y="105000"/>
                                    </p:animScale>
                                  </p:childTnLst>
                                </p:cTn>
                              </p:par>
                            </p:childTnLst>
                          </p:cTn>
                        </p:par>
                      </p:childTnLst>
                    </p:cTn>
                  </p:par>
                  <p:par>
                    <p:cTn id="33" fill="hold">
                      <p:stCondLst>
                        <p:cond delay="indefinite"/>
                      </p:stCondLst>
                      <p:childTnLst>
                        <p:par>
                          <p:cTn id="34" fill="hold">
                            <p:stCondLst>
                              <p:cond delay="0"/>
                            </p:stCondLst>
                            <p:childTnLst>
                              <p:par>
                                <p:cTn id="35" presetID="26" presetClass="emph" presetSubtype="0" fill="hold" nodeType="clickEffect">
                                  <p:stCondLst>
                                    <p:cond delay="0"/>
                                  </p:stCondLst>
                                  <p:childTnLst>
                                    <p:animEffect transition="out" filter="fade">
                                      <p:cBhvr>
                                        <p:cTn id="36" dur="500" tmFilter="0, 0; .2, .5; .8, .5; 1, 0"/>
                                        <p:tgtEl>
                                          <p:spTgt spid="3">
                                            <p:txEl>
                                              <p:pRg st="7" end="7"/>
                                            </p:txEl>
                                          </p:spTgt>
                                        </p:tgtEl>
                                      </p:cBhvr>
                                    </p:animEffect>
                                    <p:animScale>
                                      <p:cBhvr>
                                        <p:cTn id="37" dur="250" autoRev="1" fill="hold"/>
                                        <p:tgtEl>
                                          <p:spTgt spid="3">
                                            <p:txEl>
                                              <p:pRg st="7" end="7"/>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4B965-3EC4-68A2-506E-BABA757E7CDC}"/>
              </a:ext>
            </a:extLst>
          </p:cNvPr>
          <p:cNvSpPr>
            <a:spLocks noGrp="1"/>
          </p:cNvSpPr>
          <p:nvPr>
            <p:ph type="ctrTitle"/>
          </p:nvPr>
        </p:nvSpPr>
        <p:spPr>
          <a:xfrm>
            <a:off x="232064" y="54705"/>
            <a:ext cx="11727872" cy="1195754"/>
          </a:xfrm>
        </p:spPr>
        <p:style>
          <a:lnRef idx="1">
            <a:schemeClr val="accent6"/>
          </a:lnRef>
          <a:fillRef idx="2">
            <a:schemeClr val="accent6"/>
          </a:fillRef>
          <a:effectRef idx="1">
            <a:schemeClr val="accent6"/>
          </a:effectRef>
          <a:fontRef idx="minor">
            <a:schemeClr val="dk1"/>
          </a:fontRef>
        </p:style>
        <p:txBody>
          <a:bodyPr>
            <a:normAutofit fontScale="90000"/>
          </a:bodyPr>
          <a:lstStyle/>
          <a:p>
            <a:r>
              <a:rPr lang="hi-IN" sz="4000" b="1" dirty="0">
                <a:effectLst/>
                <a:latin typeface="Calibri" panose="020F0502020204030204" pitchFamily="34" charset="0"/>
                <a:ea typeface="Calibri" panose="020F0502020204030204" pitchFamily="34" charset="0"/>
                <a:cs typeface="Mangal" panose="02040503050203030202" pitchFamily="18" charset="0"/>
              </a:rPr>
              <a:t>संतकाव्य धारा की विशेषताएँ –</a:t>
            </a:r>
            <a:r>
              <a:rPr lang="hi-IN" sz="4000" dirty="0">
                <a:effectLst/>
                <a:latin typeface="Calibri" panose="020F0502020204030204" pitchFamily="34" charset="0"/>
                <a:ea typeface="Calibri" panose="020F0502020204030204" pitchFamily="34" charset="0"/>
                <a:cs typeface="Mangal" panose="02040503050203030202" pitchFamily="18" charset="0"/>
              </a:rPr>
              <a:t> </a:t>
            </a:r>
            <a:br>
              <a:rPr lang="en-IN" sz="4000" dirty="0">
                <a:effectLst/>
                <a:latin typeface="Calibri" panose="020F0502020204030204" pitchFamily="34" charset="0"/>
                <a:ea typeface="Calibri" panose="020F0502020204030204" pitchFamily="34" charset="0"/>
                <a:cs typeface="Mangal" panose="02040503050203030202" pitchFamily="18" charset="0"/>
              </a:rPr>
            </a:br>
            <a:r>
              <a:rPr lang="hi-IN" sz="2800" dirty="0">
                <a:effectLst/>
                <a:latin typeface="Calibri" panose="020F0502020204030204" pitchFamily="34" charset="0"/>
                <a:ea typeface="Calibri" panose="020F0502020204030204" pitchFamily="34" charset="0"/>
                <a:cs typeface="Mangal" panose="02040503050203030202" pitchFamily="18" charset="0"/>
              </a:rPr>
              <a:t>																		</a:t>
            </a:r>
            <a:r>
              <a:rPr lang="hi-IN" sz="3600" dirty="0">
                <a:effectLst/>
                <a:latin typeface="Calibri" panose="020F0502020204030204" pitchFamily="34" charset="0"/>
                <a:ea typeface="Calibri" panose="020F0502020204030204" pitchFamily="34" charset="0"/>
                <a:cs typeface="Mangal" panose="02040503050203030202" pitchFamily="18" charset="0"/>
              </a:rPr>
              <a:t>डॉ.जशाभाई पटेल</a:t>
            </a:r>
            <a:endParaRPr lang="en-IN" sz="8800" dirty="0"/>
          </a:p>
        </p:txBody>
      </p:sp>
      <p:sp>
        <p:nvSpPr>
          <p:cNvPr id="3" name="Subtitle 2">
            <a:extLst>
              <a:ext uri="{FF2B5EF4-FFF2-40B4-BE49-F238E27FC236}">
                <a16:creationId xmlns:a16="http://schemas.microsoft.com/office/drawing/2014/main" id="{4CEB88E5-7C35-B568-CE5B-646FD1CA7E48}"/>
              </a:ext>
            </a:extLst>
          </p:cNvPr>
          <p:cNvSpPr>
            <a:spLocks noGrp="1"/>
          </p:cNvSpPr>
          <p:nvPr>
            <p:ph type="subTitle" idx="1"/>
          </p:nvPr>
        </p:nvSpPr>
        <p:spPr>
          <a:xfrm>
            <a:off x="332509" y="984698"/>
            <a:ext cx="11627427" cy="5935648"/>
          </a:xfrm>
        </p:spPr>
        <p:txBody>
          <a:bodyPr>
            <a:normAutofit/>
          </a:bodyPr>
          <a:lstStyle/>
          <a:p>
            <a:pPr lvl="8" algn="l">
              <a:lnSpc>
                <a:spcPct val="107000"/>
              </a:lnSpc>
              <a:spcAft>
                <a:spcPts val="800"/>
              </a:spcAft>
            </a:pPr>
            <a:endParaRPr lang="hi-IN" sz="4000" dirty="0">
              <a:ln>
                <a:solidFill>
                  <a:sysClr val="windowText" lastClr="000000"/>
                </a:solidFill>
              </a:ln>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marL="3200400" lvl="6" indent="-457200" algn="l">
              <a:buFont typeface="Wingdings" panose="05000000000000000000" pitchFamily="2" charset="2"/>
              <a:buChar char="q"/>
            </a:pPr>
            <a:r>
              <a:rPr lang="hi-IN" sz="3600" b="1" dirty="0">
                <a:solidFill>
                  <a:schemeClr val="tx1"/>
                </a:solidFill>
              </a:rPr>
              <a:t>प्रेम की महत्ता-</a:t>
            </a:r>
            <a:endParaRPr lang="en-IN" sz="3200" dirty="0">
              <a:solidFill>
                <a:schemeClr val="tx1"/>
              </a:solidFill>
            </a:endParaRPr>
          </a:p>
          <a:p>
            <a:pPr marL="3200400" lvl="6" indent="-457200" algn="l">
              <a:buFont typeface="Wingdings" panose="05000000000000000000" pitchFamily="2" charset="2"/>
              <a:buChar char="q"/>
            </a:pPr>
            <a:r>
              <a:rPr lang="hi-IN" sz="3600" b="1" dirty="0">
                <a:solidFill>
                  <a:schemeClr val="tx1"/>
                </a:solidFill>
              </a:rPr>
              <a:t>रहस्यवाद-</a:t>
            </a:r>
            <a:endParaRPr lang="en-IN" sz="3200" dirty="0">
              <a:solidFill>
                <a:schemeClr val="tx1"/>
              </a:solidFill>
            </a:endParaRPr>
          </a:p>
          <a:p>
            <a:pPr marL="3200400" lvl="6" indent="-457200" algn="l">
              <a:buFont typeface="Wingdings" panose="05000000000000000000" pitchFamily="2" charset="2"/>
              <a:buChar char="q"/>
            </a:pPr>
            <a:r>
              <a:rPr lang="hi-IN" sz="3600" b="1" dirty="0">
                <a:solidFill>
                  <a:schemeClr val="tx1"/>
                </a:solidFill>
              </a:rPr>
              <a:t>नामस्मरण एवं भजन पर जोर-</a:t>
            </a:r>
            <a:endParaRPr lang="en-IN" sz="3200" dirty="0">
              <a:solidFill>
                <a:schemeClr val="tx1"/>
              </a:solidFill>
            </a:endParaRPr>
          </a:p>
          <a:p>
            <a:pPr marL="3200400" lvl="6" indent="-457200" algn="l">
              <a:buFont typeface="Wingdings" panose="05000000000000000000" pitchFamily="2" charset="2"/>
              <a:buChar char="q"/>
            </a:pPr>
            <a:r>
              <a:rPr lang="hi-IN" sz="3600" b="1" dirty="0">
                <a:solidFill>
                  <a:schemeClr val="tx1"/>
                </a:solidFill>
              </a:rPr>
              <a:t>मार्मिक उक्तियाँ-</a:t>
            </a:r>
            <a:endParaRPr lang="en-IN" sz="3200" dirty="0">
              <a:solidFill>
                <a:schemeClr val="tx1"/>
              </a:solidFill>
            </a:endParaRPr>
          </a:p>
          <a:p>
            <a:pPr marL="3200400" lvl="6" indent="-457200" algn="l">
              <a:buFont typeface="Wingdings" panose="05000000000000000000" pitchFamily="2" charset="2"/>
              <a:buChar char="q"/>
            </a:pPr>
            <a:r>
              <a:rPr lang="hi-IN" sz="3600" b="1" dirty="0">
                <a:solidFill>
                  <a:schemeClr val="tx1"/>
                </a:solidFill>
              </a:rPr>
              <a:t>माया का विरोध-</a:t>
            </a:r>
            <a:endParaRPr lang="en-IN" sz="3200" dirty="0">
              <a:solidFill>
                <a:schemeClr val="tx1"/>
              </a:solidFill>
            </a:endParaRPr>
          </a:p>
          <a:p>
            <a:pPr marL="3200400" lvl="6" indent="-457200" algn="l">
              <a:buFont typeface="Wingdings" panose="05000000000000000000" pitchFamily="2" charset="2"/>
              <a:buChar char="q"/>
            </a:pPr>
            <a:r>
              <a:rPr lang="hi-IN" sz="3600" b="1" dirty="0">
                <a:solidFill>
                  <a:schemeClr val="tx1"/>
                </a:solidFill>
              </a:rPr>
              <a:t>लोक-संग्रह की भावना-</a:t>
            </a:r>
            <a:endParaRPr lang="en-IN" sz="3200" dirty="0">
              <a:solidFill>
                <a:schemeClr val="tx1"/>
              </a:solidFill>
            </a:endParaRPr>
          </a:p>
          <a:p>
            <a:pPr marL="3200400" lvl="6" indent="-457200" algn="l">
              <a:buFont typeface="Wingdings" panose="05000000000000000000" pitchFamily="2" charset="2"/>
              <a:buChar char="q"/>
            </a:pPr>
            <a:r>
              <a:rPr lang="hi-IN" sz="3600" b="1" dirty="0">
                <a:solidFill>
                  <a:schemeClr val="tx1"/>
                </a:solidFill>
              </a:rPr>
              <a:t>लोकभाषा का प्रयोग-</a:t>
            </a:r>
            <a:endParaRPr lang="en-IN" sz="3200" dirty="0">
              <a:solidFill>
                <a:schemeClr val="tx1"/>
              </a:solidFill>
            </a:endParaRPr>
          </a:p>
        </p:txBody>
      </p:sp>
    </p:spTree>
    <p:extLst>
      <p:ext uri="{BB962C8B-B14F-4D97-AF65-F5344CB8AC3E}">
        <p14:creationId xmlns:p14="http://schemas.microsoft.com/office/powerpoint/2010/main" val="331044945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1" end="1"/>
                                            </p:txEl>
                                          </p:spTgt>
                                        </p:tgtEl>
                                      </p:cBhvr>
                                    </p:animEffect>
                                    <p:animScale>
                                      <p:cBhvr>
                                        <p:cTn id="7" dur="250" autoRev="1" fill="hold"/>
                                        <p:tgtEl>
                                          <p:spTgt spid="3">
                                            <p:txEl>
                                              <p:pRg st="1" end="1"/>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3">
                                            <p:txEl>
                                              <p:pRg st="2" end="2"/>
                                            </p:txEl>
                                          </p:spTgt>
                                        </p:tgtEl>
                                      </p:cBhvr>
                                    </p:animEffect>
                                    <p:animScale>
                                      <p:cBhvr>
                                        <p:cTn id="12" dur="250" autoRev="1" fill="hold"/>
                                        <p:tgtEl>
                                          <p:spTgt spid="3">
                                            <p:txEl>
                                              <p:pRg st="2" end="2"/>
                                            </p:txEl>
                                          </p:spTgt>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3">
                                            <p:txEl>
                                              <p:pRg st="3" end="3"/>
                                            </p:txEl>
                                          </p:spTgt>
                                        </p:tgtEl>
                                      </p:cBhvr>
                                    </p:animEffect>
                                    <p:animScale>
                                      <p:cBhvr>
                                        <p:cTn id="17" dur="250" autoRev="1" fill="hold"/>
                                        <p:tgtEl>
                                          <p:spTgt spid="3">
                                            <p:txEl>
                                              <p:pRg st="3" end="3"/>
                                            </p:txEl>
                                          </p:spTgt>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nodeType="clickEffect">
                                  <p:stCondLst>
                                    <p:cond delay="0"/>
                                  </p:stCondLst>
                                  <p:childTnLst>
                                    <p:animEffect transition="out" filter="fade">
                                      <p:cBhvr>
                                        <p:cTn id="21" dur="500" tmFilter="0, 0; .2, .5; .8, .5; 1, 0"/>
                                        <p:tgtEl>
                                          <p:spTgt spid="3">
                                            <p:txEl>
                                              <p:pRg st="4" end="4"/>
                                            </p:txEl>
                                          </p:spTgt>
                                        </p:tgtEl>
                                      </p:cBhvr>
                                    </p:animEffect>
                                    <p:animScale>
                                      <p:cBhvr>
                                        <p:cTn id="22" dur="250" autoRev="1" fill="hold"/>
                                        <p:tgtEl>
                                          <p:spTgt spid="3">
                                            <p:txEl>
                                              <p:pRg st="4" end="4"/>
                                            </p:tx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3">
                                            <p:txEl>
                                              <p:pRg st="5" end="5"/>
                                            </p:txEl>
                                          </p:spTgt>
                                        </p:tgtEl>
                                      </p:cBhvr>
                                    </p:animEffect>
                                    <p:animScale>
                                      <p:cBhvr>
                                        <p:cTn id="27" dur="250" autoRev="1" fill="hold"/>
                                        <p:tgtEl>
                                          <p:spTgt spid="3">
                                            <p:txEl>
                                              <p:pRg st="5" end="5"/>
                                            </p:txEl>
                                          </p:spTgt>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nodeType="clickEffect">
                                  <p:stCondLst>
                                    <p:cond delay="0"/>
                                  </p:stCondLst>
                                  <p:childTnLst>
                                    <p:animEffect transition="out" filter="fade">
                                      <p:cBhvr>
                                        <p:cTn id="31" dur="500" tmFilter="0, 0; .2, .5; .8, .5; 1, 0"/>
                                        <p:tgtEl>
                                          <p:spTgt spid="3">
                                            <p:txEl>
                                              <p:pRg st="6" end="6"/>
                                            </p:txEl>
                                          </p:spTgt>
                                        </p:tgtEl>
                                      </p:cBhvr>
                                    </p:animEffect>
                                    <p:animScale>
                                      <p:cBhvr>
                                        <p:cTn id="32" dur="250" autoRev="1" fill="hold"/>
                                        <p:tgtEl>
                                          <p:spTgt spid="3">
                                            <p:txEl>
                                              <p:pRg st="6" end="6"/>
                                            </p:txEl>
                                          </p:spTgt>
                                        </p:tgtEl>
                                      </p:cBhvr>
                                      <p:by x="105000" y="105000"/>
                                    </p:animScale>
                                  </p:childTnLst>
                                </p:cTn>
                              </p:par>
                            </p:childTnLst>
                          </p:cTn>
                        </p:par>
                      </p:childTnLst>
                    </p:cTn>
                  </p:par>
                  <p:par>
                    <p:cTn id="33" fill="hold">
                      <p:stCondLst>
                        <p:cond delay="indefinite"/>
                      </p:stCondLst>
                      <p:childTnLst>
                        <p:par>
                          <p:cTn id="34" fill="hold">
                            <p:stCondLst>
                              <p:cond delay="0"/>
                            </p:stCondLst>
                            <p:childTnLst>
                              <p:par>
                                <p:cTn id="35" presetID="26" presetClass="emph" presetSubtype="0" fill="hold" nodeType="clickEffect">
                                  <p:stCondLst>
                                    <p:cond delay="0"/>
                                  </p:stCondLst>
                                  <p:childTnLst>
                                    <p:animEffect transition="out" filter="fade">
                                      <p:cBhvr>
                                        <p:cTn id="36" dur="500" tmFilter="0, 0; .2, .5; .8, .5; 1, 0"/>
                                        <p:tgtEl>
                                          <p:spTgt spid="3">
                                            <p:txEl>
                                              <p:pRg st="7" end="7"/>
                                            </p:txEl>
                                          </p:spTgt>
                                        </p:tgtEl>
                                      </p:cBhvr>
                                    </p:animEffect>
                                    <p:animScale>
                                      <p:cBhvr>
                                        <p:cTn id="37" dur="250" autoRev="1" fill="hold"/>
                                        <p:tgtEl>
                                          <p:spTgt spid="3">
                                            <p:txEl>
                                              <p:pRg st="7" end="7"/>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4B965-3EC4-68A2-506E-BABA757E7CDC}"/>
              </a:ext>
            </a:extLst>
          </p:cNvPr>
          <p:cNvSpPr>
            <a:spLocks noGrp="1"/>
          </p:cNvSpPr>
          <p:nvPr>
            <p:ph type="ctrTitle"/>
          </p:nvPr>
        </p:nvSpPr>
        <p:spPr>
          <a:xfrm>
            <a:off x="232064" y="-1465118"/>
            <a:ext cx="11959937" cy="2387470"/>
          </a:xfr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p:spPr>
        <p:style>
          <a:lnRef idx="1">
            <a:schemeClr val="accent6"/>
          </a:lnRef>
          <a:fillRef idx="2">
            <a:schemeClr val="accent6"/>
          </a:fillRef>
          <a:effectRef idx="1">
            <a:schemeClr val="accent6"/>
          </a:effectRef>
          <a:fontRef idx="minor">
            <a:schemeClr val="dk1"/>
          </a:fontRef>
        </p:style>
        <p:txBody>
          <a:bodyPr>
            <a:normAutofit/>
          </a:bodyPr>
          <a:lstStyle/>
          <a:p>
            <a:r>
              <a:rPr lang="hi-IN" sz="2800" b="1"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संतकाव्य धारा की विशेषताएँ –</a:t>
            </a: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br>
              <a:rPr lang="en-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br>
            <a:r>
              <a:rPr lang="hi-IN" sz="28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डॉ.जशाभाई पटेल</a:t>
            </a:r>
            <a:endParaRPr lang="en-IN" sz="7200" dirty="0">
              <a:solidFill>
                <a:schemeClr val="tx1"/>
              </a:solidFill>
            </a:endParaRPr>
          </a:p>
        </p:txBody>
      </p:sp>
      <p:sp>
        <p:nvSpPr>
          <p:cNvPr id="3" name="Subtitle 2">
            <a:extLst>
              <a:ext uri="{FF2B5EF4-FFF2-40B4-BE49-F238E27FC236}">
                <a16:creationId xmlns:a16="http://schemas.microsoft.com/office/drawing/2014/main" id="{4CEB88E5-7C35-B568-CE5B-646FD1CA7E48}"/>
              </a:ext>
            </a:extLst>
          </p:cNvPr>
          <p:cNvSpPr>
            <a:spLocks noGrp="1"/>
          </p:cNvSpPr>
          <p:nvPr>
            <p:ph type="subTitle" idx="1"/>
          </p:nvPr>
        </p:nvSpPr>
        <p:spPr>
          <a:xfrm>
            <a:off x="232063" y="922352"/>
            <a:ext cx="11959937" cy="5935648"/>
          </a:xfrm>
        </p:spPr>
        <p:txBody>
          <a:bodyPr>
            <a:normAutofit/>
          </a:bodyPr>
          <a:lstStyle/>
          <a:p>
            <a:pPr lvl="1" indent="457200" algn="l">
              <a:lnSpc>
                <a:spcPct val="107000"/>
              </a:lnSpc>
              <a:spcAft>
                <a:spcPts val="800"/>
              </a:spcAft>
            </a:pPr>
            <a:r>
              <a:rPr lang="hi-IN" sz="4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निर्गुण ब्रह्म की उपासना-</a:t>
            </a:r>
            <a:endParaRPr lang="en-IN" sz="4200"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lvl="1" indent="457200" algn="l">
              <a:lnSpc>
                <a:spcPct val="107000"/>
              </a:lnSpc>
              <a:spcAft>
                <a:spcPts val="800"/>
              </a:spcAft>
            </a:pPr>
            <a:r>
              <a:rPr lang="hi-IN" sz="4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सृष्टि के कण-कण में व्यास है और वही प्रत्येक </a:t>
            </a:r>
            <a:r>
              <a:rPr lang="en-GB" sz="4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4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जीवधारी की साँस में समाया हुआ है। </a:t>
            </a:r>
            <a:endParaRPr lang="hi-IN" sz="4200" dirty="0">
              <a:solidFill>
                <a:schemeClr val="tx1"/>
              </a:solidFill>
              <a:latin typeface="Calibri" panose="020F0502020204030204" pitchFamily="34" charset="0"/>
              <a:ea typeface="Calibri" panose="020F0502020204030204" pitchFamily="34" charset="0"/>
              <a:cs typeface="Mangal" panose="02040503050203030202" pitchFamily="18" charset="0"/>
            </a:endParaRPr>
          </a:p>
          <a:p>
            <a:pPr lvl="1" indent="457200" algn="l">
              <a:lnSpc>
                <a:spcPct val="107000"/>
              </a:lnSpc>
              <a:spcAft>
                <a:spcPts val="800"/>
              </a:spcAft>
            </a:pPr>
            <a:r>
              <a:rPr lang="hi-IN" sz="4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वर्णन से परे है</a:t>
            </a:r>
            <a:r>
              <a:rPr lang="en-IN" sz="4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4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उसका केवल अनुभव किया जा </a:t>
            </a:r>
            <a:r>
              <a:rPr lang="en-GB" sz="4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	</a:t>
            </a:r>
            <a:r>
              <a:rPr lang="hi-IN" sz="4200" dirty="0">
                <a:solidFill>
                  <a:schemeClr val="tx1"/>
                </a:solidFill>
                <a:effectLst/>
                <a:latin typeface="Calibri" panose="020F0502020204030204" pitchFamily="34" charset="0"/>
                <a:ea typeface="Calibri" panose="020F0502020204030204" pitchFamily="34" charset="0"/>
                <a:cs typeface="Mangal" panose="02040503050203030202" pitchFamily="18" charset="0"/>
              </a:rPr>
              <a:t>सकता है। कबीर ने स्पष्ट कहा था कि-</a:t>
            </a:r>
            <a:endParaRPr lang="en-IN" sz="4200" dirty="0">
              <a:solidFill>
                <a:schemeClr val="tx1"/>
              </a:solidFill>
              <a:effectLst/>
              <a:latin typeface="Calibri" panose="020F0502020204030204" pitchFamily="34" charset="0"/>
              <a:ea typeface="Calibri" panose="020F0502020204030204" pitchFamily="34" charset="0"/>
              <a:cs typeface="Mangal" panose="02040503050203030202" pitchFamily="18" charset="0"/>
            </a:endParaRPr>
          </a:p>
          <a:p>
            <a:pPr lvl="2" algn="l" fontAlgn="base">
              <a:spcAft>
                <a:spcPts val="1920"/>
              </a:spcAft>
            </a:pPr>
            <a:r>
              <a:rPr lang="hi-IN" sz="3800" dirty="0">
                <a:solidFill>
                  <a:schemeClr val="tx1"/>
                </a:solidFill>
                <a:effectLst/>
                <a:latin typeface="Helvetica" panose="020B0604020202020204" pitchFamily="34" charset="0"/>
                <a:ea typeface="Times New Roman" panose="02020603050405020304" pitchFamily="18" charset="0"/>
                <a:cs typeface="Mangal" panose="02040503050203030202" pitchFamily="18" charset="0"/>
              </a:rPr>
              <a:t>ज्यों तिल माही तेल</a:t>
            </a:r>
            <a:r>
              <a:rPr lang="en-IN" sz="3800" dirty="0">
                <a:solidFill>
                  <a:schemeClr val="tx1"/>
                </a:solidFill>
                <a:effectLst/>
                <a:latin typeface="Helvetica" panose="020B0604020202020204" pitchFamily="34" charset="0"/>
                <a:ea typeface="Times New Roman" panose="02020603050405020304" pitchFamily="18" charset="0"/>
              </a:rPr>
              <a:t>, </a:t>
            </a:r>
            <a:r>
              <a:rPr lang="hi-IN" sz="3800" dirty="0">
                <a:solidFill>
                  <a:schemeClr val="tx1"/>
                </a:solidFill>
                <a:effectLst/>
                <a:latin typeface="Helvetica" panose="020B0604020202020204" pitchFamily="34" charset="0"/>
                <a:ea typeface="Times New Roman" panose="02020603050405020304" pitchFamily="18" charset="0"/>
                <a:cs typeface="Mangal" panose="02040503050203030202" pitchFamily="18" charset="0"/>
              </a:rPr>
              <a:t>चकमक में आगि</a:t>
            </a:r>
            <a:r>
              <a:rPr lang="en-IN" sz="3800" dirty="0">
                <a:solidFill>
                  <a:schemeClr val="tx1"/>
                </a:solidFill>
                <a:effectLst/>
                <a:latin typeface="Helvetica" panose="020B0604020202020204" pitchFamily="34" charset="0"/>
                <a:ea typeface="Times New Roman" panose="02020603050405020304" pitchFamily="18" charset="0"/>
              </a:rPr>
              <a:t>,</a:t>
            </a:r>
            <a:br>
              <a:rPr lang="en-IN" sz="3800" dirty="0">
                <a:solidFill>
                  <a:schemeClr val="tx1"/>
                </a:solidFill>
                <a:effectLst/>
                <a:latin typeface="Helvetica" panose="020B0604020202020204" pitchFamily="34" charset="0"/>
                <a:ea typeface="Times New Roman" panose="02020603050405020304" pitchFamily="18" charset="0"/>
              </a:rPr>
            </a:br>
            <a:r>
              <a:rPr lang="hi-IN" sz="3800" dirty="0">
                <a:solidFill>
                  <a:schemeClr val="tx1"/>
                </a:solidFill>
                <a:effectLst/>
                <a:latin typeface="Helvetica" panose="020B0604020202020204" pitchFamily="34" charset="0"/>
                <a:ea typeface="Times New Roman" panose="02020603050405020304" pitchFamily="18" charset="0"/>
                <a:cs typeface="Mangal" panose="02040503050203030202" pitchFamily="18" charset="0"/>
              </a:rPr>
              <a:t>तेरा साईं तुझ में है</a:t>
            </a:r>
            <a:r>
              <a:rPr lang="en-IN" sz="3800" dirty="0">
                <a:solidFill>
                  <a:schemeClr val="tx1"/>
                </a:solidFill>
                <a:effectLst/>
                <a:latin typeface="Helvetica" panose="020B0604020202020204" pitchFamily="34" charset="0"/>
                <a:ea typeface="Times New Roman" panose="02020603050405020304" pitchFamily="18" charset="0"/>
              </a:rPr>
              <a:t>, </a:t>
            </a:r>
            <a:r>
              <a:rPr lang="hi-IN" sz="3800" dirty="0">
                <a:solidFill>
                  <a:schemeClr val="tx1"/>
                </a:solidFill>
                <a:effectLst/>
                <a:latin typeface="Helvetica" panose="020B0604020202020204" pitchFamily="34" charset="0"/>
                <a:ea typeface="Times New Roman" panose="02020603050405020304" pitchFamily="18" charset="0"/>
                <a:cs typeface="Mangal" panose="02040503050203030202" pitchFamily="18" charset="0"/>
              </a:rPr>
              <a:t>जागि सके सो जागि।</a:t>
            </a:r>
            <a:endParaRPr lang="en-IN" sz="38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12946418"/>
      </p:ext>
    </p:extLst>
  </p:cSld>
  <p:clrMapOvr>
    <a:masterClrMapping/>
  </p:clrMapOvr>
  <mc:AlternateContent xmlns:mc="http://schemas.openxmlformats.org/markup-compatibility/2006">
    <mc:Choice xmlns:p14="http://schemas.microsoft.com/office/powerpoint/2010/main" Requires="p14">
      <p:transition spd="slow" p14:dur="800">
        <p14:flythrough dir="ou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path" presetSubtype="0" accel="50000" decel="50000" fill="hold" nodeType="clickEffect">
                                  <p:stCondLst>
                                    <p:cond delay="0"/>
                                  </p:stCondLst>
                                  <p:childTnLst>
                                    <p:animMotion origin="layout" path="M 0 0 L 0 -0.147 L 0.25 0 L 0 0 Z" pathEditMode="relative" ptsTypes="">
                                      <p:cBhvr>
                                        <p:cTn id="6" dur="2000" fill="hold"/>
                                        <p:tgtEl>
                                          <p:spTgt spid="3">
                                            <p:txEl>
                                              <p:pRg st="0" end="0"/>
                                            </p:txEl>
                                          </p:spTgt>
                                        </p:tgtEl>
                                        <p:attrNameLst>
                                          <p:attrName>ppt_x</p:attrName>
                                          <p:attrName>ppt_y</p:attrName>
                                        </p:attrNameLst>
                                      </p:cBhvr>
                                    </p:animMotion>
                                  </p:childTnLst>
                                </p:cTn>
                              </p:par>
                              <p:par>
                                <p:cTn id="7" presetID="55"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anim calcmode="lin" valueType="num">
                                      <p:cBhvr>
                                        <p:cTn id="9"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1" dur="100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2" presetClass="entr" presetSubtype="0" fill="hold"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Scale>
                                      <p:cBhvr>
                                        <p:cTn id="16"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3">
                                            <p:txEl>
                                              <p:pRg st="2" end="2"/>
                                            </p:txEl>
                                          </p:spTgt>
                                        </p:tgtEl>
                                        <p:attrNameLst>
                                          <p:attrName>ppt_x</p:attrName>
                                          <p:attrName>ppt_y</p:attrName>
                                        </p:attrNameLst>
                                      </p:cBhvr>
                                    </p:animMotion>
                                    <p:animEffect transition="in" filter="fade">
                                      <p:cBhvr>
                                        <p:cTn id="18" dur="1000"/>
                                        <p:tgtEl>
                                          <p:spTgt spid="3">
                                            <p:txEl>
                                              <p:pRg st="2" end="2"/>
                                            </p:txEl>
                                          </p:spTgt>
                                        </p:tgtEl>
                                      </p:cBhvr>
                                    </p:animEffect>
                                  </p:childTnLst>
                                </p:cTn>
                              </p:par>
                              <p:par>
                                <p:cTn id="19" presetID="52" presetClass="entr" presetSubtype="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Scale>
                                      <p:cBhvr>
                                        <p:cTn id="21"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3" end="3"/>
                                            </p:txEl>
                                          </p:spTgt>
                                        </p:tgtEl>
                                        <p:attrNameLst>
                                          <p:attrName>ppt_x</p:attrName>
                                          <p:attrName>ppt_y</p:attrName>
                                        </p:attrNameLst>
                                      </p:cBhvr>
                                    </p:animMotion>
                                    <p:animEffect transition="in" filter="fade">
                                      <p:cBhvr>
                                        <p:cTn id="2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4B965-3EC4-68A2-506E-BABA757E7CDC}"/>
              </a:ext>
            </a:extLst>
          </p:cNvPr>
          <p:cNvSpPr>
            <a:spLocks noGrp="1"/>
          </p:cNvSpPr>
          <p:nvPr>
            <p:ph type="ctrTitle"/>
          </p:nvPr>
        </p:nvSpPr>
        <p:spPr>
          <a:xfrm>
            <a:off x="232064" y="-1465118"/>
            <a:ext cx="11959937" cy="2387470"/>
          </a:xfrm>
          <a:solidFill>
            <a:schemeClr val="accent1">
              <a:lumMod val="60000"/>
              <a:lumOff val="40000"/>
            </a:schemeClr>
          </a:solidFill>
        </p:spPr>
        <p:style>
          <a:lnRef idx="1">
            <a:schemeClr val="accent6"/>
          </a:lnRef>
          <a:fillRef idx="2">
            <a:schemeClr val="accent6"/>
          </a:fillRef>
          <a:effectRef idx="1">
            <a:schemeClr val="accent6"/>
          </a:effectRef>
          <a:fontRef idx="minor">
            <a:schemeClr val="dk1"/>
          </a:fontRef>
        </p:style>
        <p:txBody>
          <a:bodyPr>
            <a:normAutofit/>
          </a:bodyPr>
          <a:lstStyle/>
          <a:p>
            <a:r>
              <a:rPr lang="hi-IN" sz="2800" b="1" dirty="0">
                <a:effectLst/>
                <a:latin typeface="Calibri" panose="020F0502020204030204" pitchFamily="34" charset="0"/>
                <a:ea typeface="Calibri" panose="020F0502020204030204" pitchFamily="34" charset="0"/>
                <a:cs typeface="Mangal" panose="02040503050203030202" pitchFamily="18" charset="0"/>
              </a:rPr>
              <a:t>संतकाव्य धारा की विशेषताएँ –</a:t>
            </a:r>
            <a:r>
              <a:rPr lang="hi-IN" sz="2800" dirty="0">
                <a:effectLst/>
                <a:latin typeface="Calibri" panose="020F0502020204030204" pitchFamily="34" charset="0"/>
                <a:ea typeface="Calibri" panose="020F0502020204030204" pitchFamily="34" charset="0"/>
                <a:cs typeface="Mangal" panose="02040503050203030202" pitchFamily="18" charset="0"/>
              </a:rPr>
              <a:t> </a:t>
            </a:r>
            <a:br>
              <a:rPr lang="en-IN" sz="2800" dirty="0">
                <a:effectLst/>
                <a:latin typeface="Calibri" panose="020F0502020204030204" pitchFamily="34" charset="0"/>
                <a:ea typeface="Calibri" panose="020F0502020204030204" pitchFamily="34" charset="0"/>
                <a:cs typeface="Mangal" panose="02040503050203030202" pitchFamily="18" charset="0"/>
              </a:rPr>
            </a:br>
            <a:r>
              <a:rPr lang="hi-IN" sz="2800" dirty="0">
                <a:effectLst/>
                <a:latin typeface="Calibri" panose="020F0502020204030204" pitchFamily="34" charset="0"/>
                <a:ea typeface="Calibri" panose="020F0502020204030204" pitchFamily="34" charset="0"/>
                <a:cs typeface="Mangal" panose="02040503050203030202" pitchFamily="18" charset="0"/>
              </a:rPr>
              <a:t>																		डॉ.जशाभाई पटेल</a:t>
            </a:r>
            <a:endParaRPr lang="en-IN" sz="7200" dirty="0"/>
          </a:p>
        </p:txBody>
      </p:sp>
      <p:sp>
        <p:nvSpPr>
          <p:cNvPr id="3" name="Subtitle 2">
            <a:extLst>
              <a:ext uri="{FF2B5EF4-FFF2-40B4-BE49-F238E27FC236}">
                <a16:creationId xmlns:a16="http://schemas.microsoft.com/office/drawing/2014/main" id="{4CEB88E5-7C35-B568-CE5B-646FD1CA7E48}"/>
              </a:ext>
            </a:extLst>
          </p:cNvPr>
          <p:cNvSpPr>
            <a:spLocks noGrp="1"/>
          </p:cNvSpPr>
          <p:nvPr>
            <p:ph type="subTitle" idx="1"/>
          </p:nvPr>
        </p:nvSpPr>
        <p:spPr>
          <a:xfrm>
            <a:off x="232063" y="922352"/>
            <a:ext cx="11959937" cy="5935648"/>
          </a:xfrm>
        </p:spPr>
        <p:txBody>
          <a:bodyPr>
            <a:noAutofit/>
          </a:bodyPr>
          <a:lstStyle/>
          <a:p>
            <a:pPr lvl="2" algn="l"/>
            <a:r>
              <a:rPr lang="hi-IN" sz="3600" b="1" dirty="0">
                <a:solidFill>
                  <a:schemeClr val="tx1"/>
                </a:solidFill>
              </a:rPr>
              <a:t>मिथ्या आडम्बरों और रूढ़ियों का विरोध-</a:t>
            </a:r>
            <a:endParaRPr lang="en-IN" sz="3200" dirty="0">
              <a:solidFill>
                <a:schemeClr val="tx1"/>
              </a:solidFill>
            </a:endParaRPr>
          </a:p>
          <a:p>
            <a:pPr lvl="2" algn="l"/>
            <a:r>
              <a:rPr lang="hi-IN" sz="3600" dirty="0">
                <a:solidFill>
                  <a:schemeClr val="tx1"/>
                </a:solidFill>
              </a:rPr>
              <a:t>कबीर ने तिलक</a:t>
            </a:r>
            <a:r>
              <a:rPr lang="en-IN" sz="3600" dirty="0">
                <a:solidFill>
                  <a:schemeClr val="tx1"/>
                </a:solidFill>
              </a:rPr>
              <a:t>, </a:t>
            </a:r>
            <a:r>
              <a:rPr lang="hi-IN" sz="3600" dirty="0">
                <a:solidFill>
                  <a:schemeClr val="tx1"/>
                </a:solidFill>
              </a:rPr>
              <a:t>छापा</a:t>
            </a:r>
            <a:r>
              <a:rPr lang="en-IN" sz="3600" dirty="0">
                <a:solidFill>
                  <a:schemeClr val="tx1"/>
                </a:solidFill>
              </a:rPr>
              <a:t>, </a:t>
            </a:r>
            <a:r>
              <a:rPr lang="hi-IN" sz="3600" dirty="0">
                <a:solidFill>
                  <a:schemeClr val="tx1"/>
                </a:solidFill>
              </a:rPr>
              <a:t>माला</a:t>
            </a:r>
            <a:r>
              <a:rPr lang="en-IN" sz="3600" dirty="0">
                <a:solidFill>
                  <a:schemeClr val="tx1"/>
                </a:solidFill>
              </a:rPr>
              <a:t>, </a:t>
            </a:r>
            <a:r>
              <a:rPr lang="hi-IN" sz="3600" dirty="0">
                <a:solidFill>
                  <a:schemeClr val="tx1"/>
                </a:solidFill>
              </a:rPr>
              <a:t>रोज़ा</a:t>
            </a:r>
            <a:r>
              <a:rPr lang="en-IN" sz="3600" dirty="0">
                <a:solidFill>
                  <a:schemeClr val="tx1"/>
                </a:solidFill>
              </a:rPr>
              <a:t>, </a:t>
            </a:r>
            <a:r>
              <a:rPr lang="hi-IN" sz="3600" dirty="0">
                <a:solidFill>
                  <a:schemeClr val="tx1"/>
                </a:solidFill>
              </a:rPr>
              <a:t>नमाज़ और योग की क्रियाओं को व्यर्थ बतलाया था और जो इन्हें मानते थे</a:t>
            </a:r>
            <a:r>
              <a:rPr lang="en-IN" sz="3600" dirty="0">
                <a:solidFill>
                  <a:schemeClr val="tx1"/>
                </a:solidFill>
              </a:rPr>
              <a:t>, </a:t>
            </a:r>
            <a:r>
              <a:rPr lang="hi-IN" sz="3600" dirty="0">
                <a:solidFill>
                  <a:schemeClr val="tx1"/>
                </a:solidFill>
              </a:rPr>
              <a:t>उन्हें कड़ी फटकार देकर उन्हें सही मार्ग पर लाने का प्रयास किया था।</a:t>
            </a:r>
            <a:r>
              <a:rPr lang="en-IN" sz="3200" dirty="0">
                <a:solidFill>
                  <a:schemeClr val="tx1"/>
                </a:solidFill>
              </a:rPr>
              <a:t>	</a:t>
            </a:r>
            <a:r>
              <a:rPr lang="hi-IN" sz="3600" dirty="0">
                <a:solidFill>
                  <a:schemeClr val="tx1"/>
                </a:solidFill>
              </a:rPr>
              <a:t>कबीरदास</a:t>
            </a:r>
            <a:r>
              <a:rPr lang="en-IN" sz="3600" dirty="0">
                <a:solidFill>
                  <a:schemeClr val="tx1"/>
                </a:solidFill>
              </a:rPr>
              <a:t>  </a:t>
            </a:r>
            <a:r>
              <a:rPr lang="hi-IN" sz="3600" dirty="0">
                <a:solidFill>
                  <a:schemeClr val="tx1"/>
                </a:solidFill>
              </a:rPr>
              <a:t>कहते हैं-</a:t>
            </a:r>
            <a:endParaRPr lang="en-IN" sz="3600" dirty="0">
              <a:solidFill>
                <a:schemeClr val="tx1"/>
              </a:solidFill>
            </a:endParaRPr>
          </a:p>
          <a:p>
            <a:pPr lvl="5" algn="l" fontAlgn="base"/>
            <a:r>
              <a:rPr lang="hi-IN" sz="3200" dirty="0">
                <a:solidFill>
                  <a:schemeClr val="tx1"/>
                </a:solidFill>
              </a:rPr>
              <a:t>पत्थर पूजे हरि मिले तो मैं पूजू पहाड़</a:t>
            </a:r>
            <a:br>
              <a:rPr lang="en-IN" sz="3200" dirty="0">
                <a:solidFill>
                  <a:schemeClr val="tx1"/>
                </a:solidFill>
              </a:rPr>
            </a:br>
            <a:r>
              <a:rPr lang="hi-IN" sz="3200" dirty="0">
                <a:solidFill>
                  <a:schemeClr val="tx1"/>
                </a:solidFill>
              </a:rPr>
              <a:t>ताते यह चाकी भली पीस खाए संसार</a:t>
            </a:r>
            <a:endParaRPr lang="en-IN" sz="3200" dirty="0">
              <a:solidFill>
                <a:schemeClr val="tx1"/>
              </a:solidFill>
            </a:endParaRPr>
          </a:p>
          <a:p>
            <a:pPr lvl="2" algn="l" fontAlgn="base"/>
            <a:r>
              <a:rPr lang="hi-IN" sz="3600" dirty="0">
                <a:solidFill>
                  <a:schemeClr val="tx1"/>
                </a:solidFill>
              </a:rPr>
              <a:t> मुस्लिम धर्म में फैली कुरीतियों को स्पष्ट करते हुए वह कहते हैं-</a:t>
            </a:r>
            <a:r>
              <a:rPr lang="en-GB" sz="3600" dirty="0">
                <a:solidFill>
                  <a:schemeClr val="tx1"/>
                </a:solidFill>
              </a:rPr>
              <a:t>			</a:t>
            </a:r>
            <a:r>
              <a:rPr lang="hi-IN" sz="3200" dirty="0">
                <a:solidFill>
                  <a:schemeClr val="tx1"/>
                </a:solidFill>
              </a:rPr>
              <a:t>कंकर पत्थर जोड़ के मस्जिद लिए बनाए।</a:t>
            </a:r>
            <a:br>
              <a:rPr lang="en-IN" sz="3200" dirty="0">
                <a:solidFill>
                  <a:schemeClr val="tx1"/>
                </a:solidFill>
              </a:rPr>
            </a:br>
            <a:r>
              <a:rPr lang="en-IN" sz="3200" dirty="0">
                <a:solidFill>
                  <a:schemeClr val="tx1"/>
                </a:solidFill>
              </a:rPr>
              <a:t>					</a:t>
            </a:r>
            <a:r>
              <a:rPr lang="hi-IN" sz="3200" dirty="0">
                <a:solidFill>
                  <a:schemeClr val="tx1"/>
                </a:solidFill>
              </a:rPr>
              <a:t>ता चढ़ि मूल्ला बांग दे क्या बहरा हुआ खुदाय।</a:t>
            </a:r>
            <a:endParaRPr lang="en-IN" sz="3200" dirty="0">
              <a:solidFill>
                <a:schemeClr val="tx1"/>
              </a:solidFill>
            </a:endParaRPr>
          </a:p>
        </p:txBody>
      </p:sp>
    </p:spTree>
    <p:extLst>
      <p:ext uri="{BB962C8B-B14F-4D97-AF65-F5344CB8AC3E}">
        <p14:creationId xmlns:p14="http://schemas.microsoft.com/office/powerpoint/2010/main" val="232577869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path" presetSubtype="0" accel="50000" decel="50000" fill="hold" nodeType="clickEffect">
                                  <p:stCondLst>
                                    <p:cond delay="0"/>
                                  </p:stCondLst>
                                  <p:childTnLst>
                                    <p:animMotion origin="layout" path="M 0 0 L 0 -0.147 L 0.25 0 L 0 0 Z" pathEditMode="relative" ptsTypes="">
                                      <p:cBhvr>
                                        <p:cTn id="6" dur="2000" fill="hold"/>
                                        <p:tgtEl>
                                          <p:spTgt spid="3">
                                            <p:txEl>
                                              <p:pRg st="0" end="0"/>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path" presetSubtype="0" accel="50000" decel="50000" fill="hold" nodeType="clickEffect">
                                  <p:stCondLst>
                                    <p:cond delay="0"/>
                                  </p:stCondLst>
                                  <p:childTnLst>
                                    <p:animMotion origin="layout" path="M 0 0 L 0 -0.147 L 0.25 0 L 0 0 Z" pathEditMode="relative" ptsTypes="">
                                      <p:cBhvr>
                                        <p:cTn id="10" dur="2000" fill="hold"/>
                                        <p:tgtEl>
                                          <p:spTgt spid="3">
                                            <p:txEl>
                                              <p:pRg st="1" end="1"/>
                                            </p:txEl>
                                          </p:spTgt>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2" presetClass="path" presetSubtype="0" accel="50000" decel="50000" fill="hold" nodeType="clickEffect">
                                  <p:stCondLst>
                                    <p:cond delay="0"/>
                                  </p:stCondLst>
                                  <p:childTnLst>
                                    <p:animMotion origin="layout" path="M 0 0 L 0 -0.147 L 0.25 0 L 0 0 Z" pathEditMode="relative" ptsTypes="">
                                      <p:cBhvr>
                                        <p:cTn id="14" dur="2000" fill="hold"/>
                                        <p:tgtEl>
                                          <p:spTgt spid="3">
                                            <p:txEl>
                                              <p:pRg st="2" end="2"/>
                                            </p:txEl>
                                          </p:spTgt>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2" presetClass="path" presetSubtype="0" accel="50000" decel="50000" fill="hold" nodeType="clickEffect">
                                  <p:stCondLst>
                                    <p:cond delay="0"/>
                                  </p:stCondLst>
                                  <p:childTnLst>
                                    <p:animMotion origin="layout" path="M 0 0 L 0 -0.147 L 0.25 0 L 0 0 Z" pathEditMode="relative" ptsTypes="">
                                      <p:cBhvr>
                                        <p:cTn id="18" dur="2000" fill="hold"/>
                                        <p:tgtEl>
                                          <p:spTgt spid="3">
                                            <p:txEl>
                                              <p:pRg st="3" end="3"/>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1015B-0C90-D7BD-15E0-EADE07F5887F}"/>
              </a:ext>
            </a:extLst>
          </p:cNvPr>
          <p:cNvSpPr>
            <a:spLocks noGrp="1"/>
          </p:cNvSpPr>
          <p:nvPr>
            <p:ph type="title"/>
          </p:nvPr>
        </p:nvSpPr>
        <p:spPr>
          <a:xfrm>
            <a:off x="1330036" y="0"/>
            <a:ext cx="10174575" cy="1485900"/>
          </a:xfrm>
        </p:spPr>
        <p:txBody>
          <a:bodyPr>
            <a:normAutofit fontScale="90000"/>
          </a:bodyPr>
          <a:lstStyle/>
          <a:p>
            <a:r>
              <a:rPr lang="hi-IN" sz="3600" b="1" dirty="0">
                <a:effectLst/>
                <a:latin typeface="Calibri" panose="020F0502020204030204" pitchFamily="34" charset="0"/>
                <a:ea typeface="Calibri" panose="020F0502020204030204" pitchFamily="34" charset="0"/>
                <a:cs typeface="Mangal" panose="02040503050203030202" pitchFamily="18" charset="0"/>
              </a:rPr>
              <a:t>संतकाव्य धारा की विशेषताएँ –</a:t>
            </a:r>
            <a:r>
              <a:rPr lang="hi-IN" sz="3600" dirty="0">
                <a:effectLst/>
                <a:latin typeface="Calibri" panose="020F0502020204030204" pitchFamily="34" charset="0"/>
                <a:ea typeface="Calibri" panose="020F0502020204030204" pitchFamily="34" charset="0"/>
                <a:cs typeface="Mangal" panose="02040503050203030202" pitchFamily="18" charset="0"/>
              </a:rPr>
              <a:t> </a:t>
            </a:r>
            <a:br>
              <a:rPr lang="en-IN" sz="3600" dirty="0">
                <a:effectLst/>
                <a:latin typeface="Calibri" panose="020F0502020204030204" pitchFamily="34" charset="0"/>
                <a:ea typeface="Calibri" panose="020F0502020204030204" pitchFamily="34" charset="0"/>
                <a:cs typeface="Mangal" panose="02040503050203030202" pitchFamily="18" charset="0"/>
              </a:rPr>
            </a:br>
            <a:r>
              <a:rPr lang="hi-IN" sz="3600" dirty="0">
                <a:effectLst/>
                <a:latin typeface="Calibri" panose="020F0502020204030204" pitchFamily="34" charset="0"/>
                <a:ea typeface="Calibri" panose="020F0502020204030204" pitchFamily="34" charset="0"/>
                <a:cs typeface="Mangal" panose="02040503050203030202" pitchFamily="18" charset="0"/>
              </a:rPr>
              <a:t>																		</a:t>
            </a:r>
            <a:r>
              <a:rPr lang="en-GB" sz="3600" dirty="0">
                <a:effectLst/>
                <a:latin typeface="Calibri" panose="020F0502020204030204" pitchFamily="34" charset="0"/>
                <a:ea typeface="Calibri" panose="020F0502020204030204" pitchFamily="34" charset="0"/>
                <a:cs typeface="Mangal" panose="02040503050203030202" pitchFamily="18" charset="0"/>
              </a:rPr>
              <a:t>					</a:t>
            </a:r>
            <a:r>
              <a:rPr lang="hi-IN" sz="3600" dirty="0">
                <a:effectLst/>
                <a:latin typeface="Calibri" panose="020F0502020204030204" pitchFamily="34" charset="0"/>
                <a:ea typeface="Calibri" panose="020F0502020204030204" pitchFamily="34" charset="0"/>
                <a:cs typeface="Mangal" panose="02040503050203030202" pitchFamily="18" charset="0"/>
              </a:rPr>
              <a:t>डॉ.जशाभाई पटेल</a:t>
            </a:r>
            <a:endParaRPr lang="en-IN" dirty="0"/>
          </a:p>
        </p:txBody>
      </p:sp>
      <p:sp>
        <p:nvSpPr>
          <p:cNvPr id="3" name="TextBox 2">
            <a:extLst>
              <a:ext uri="{FF2B5EF4-FFF2-40B4-BE49-F238E27FC236}">
                <a16:creationId xmlns:a16="http://schemas.microsoft.com/office/drawing/2014/main" id="{FD63DF80-174D-3F2D-F12B-FB52C0EAB203}"/>
              </a:ext>
            </a:extLst>
          </p:cNvPr>
          <p:cNvSpPr txBox="1"/>
          <p:nvPr/>
        </p:nvSpPr>
        <p:spPr>
          <a:xfrm rot="21425141">
            <a:off x="3562202" y="19396963"/>
            <a:ext cx="1721949" cy="715688"/>
          </a:xfrm>
          <a:prstGeom prst="rect">
            <a:avLst/>
          </a:prstGeom>
          <a:noFill/>
        </p:spPr>
        <p:txBody>
          <a:bodyPr wrap="square" rtlCol="0">
            <a:spAutoFit/>
          </a:bodyPr>
          <a:lstStyle/>
          <a:p>
            <a:pPr algn="just">
              <a:lnSpc>
                <a:spcPct val="107000"/>
              </a:lnSpc>
              <a:spcAft>
                <a:spcPts val="800"/>
              </a:spcAft>
            </a:pPr>
            <a:r>
              <a:rPr lang="hi-IN" sz="1800" b="1" dirty="0">
                <a:effectLst/>
                <a:latin typeface="Calibri" panose="020F0502020204030204" pitchFamily="34" charset="0"/>
                <a:ea typeface="Calibri" panose="020F0502020204030204" pitchFamily="34" charset="0"/>
                <a:cs typeface="Mangal" panose="02040503050203030202" pitchFamily="18" charset="0"/>
              </a:rPr>
              <a:t>गुरु की महत्ता-</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indent="457200" algn="just">
              <a:lnSpc>
                <a:spcPct val="107000"/>
              </a:lnSpc>
              <a:spcAft>
                <a:spcPts val="800"/>
              </a:spcAft>
            </a:pPr>
            <a:r>
              <a:rPr lang="hi-IN" sz="1800" dirty="0">
                <a:effectLst/>
                <a:latin typeface="Calibri" panose="020F0502020204030204" pitchFamily="34" charset="0"/>
                <a:ea typeface="Calibri" panose="020F0502020204030204" pitchFamily="34" charset="0"/>
                <a:cs typeface="Mangal" panose="02040503050203030202" pitchFamily="18" charset="0"/>
              </a:rPr>
              <a:t>संत काव्य में सभी संतों ने गुरु को विशेष महत्त्व दिया है। अधिकांश संतों ने गुरु को ईश्वर के समान माना है। समूचे संत काव्य में गुरु के महत्त्व का प्रतिपादन बहुत सरल किन्तु आकर्षक ढंग से हुआ है।</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1371600">
              <a:lnSpc>
                <a:spcPct val="107000"/>
              </a:lnSpc>
              <a:spcAft>
                <a:spcPts val="800"/>
              </a:spcAft>
            </a:pPr>
            <a:r>
              <a:rPr lang="hi-IN" sz="1800" dirty="0">
                <a:solidFill>
                  <a:srgbClr val="000000"/>
                </a:solidFill>
                <a:effectLst/>
                <a:latin typeface="Calibri" panose="020F0502020204030204" pitchFamily="34" charset="0"/>
                <a:ea typeface="Calibri" panose="020F0502020204030204" pitchFamily="34" charset="0"/>
                <a:cs typeface="Mangal" panose="02040503050203030202" pitchFamily="18" charset="0"/>
              </a:rPr>
              <a:t>गुरु गोविंद दोऊ खड़े काके लागू पाय।</a:t>
            </a:r>
            <a:br>
              <a:rPr lang="en-IN" sz="1800" dirty="0">
                <a:effectLst/>
                <a:latin typeface="Mangal" panose="02040503050203030202" pitchFamily="18" charset="0"/>
                <a:ea typeface="Calibri" panose="020F0502020204030204" pitchFamily="34" charset="0"/>
                <a:cs typeface="Mangal" panose="02040503050203030202" pitchFamily="18" charset="0"/>
              </a:rPr>
            </a:br>
            <a:r>
              <a:rPr lang="hi-IN" sz="1800" dirty="0">
                <a:solidFill>
                  <a:srgbClr val="000000"/>
                </a:solidFill>
                <a:effectLst/>
                <a:latin typeface="Mangal" panose="02040503050203030202" pitchFamily="18" charset="0"/>
                <a:ea typeface="Calibri" panose="020F0502020204030204" pitchFamily="34" charset="0"/>
                <a:cs typeface="Mangal" panose="02040503050203030202" pitchFamily="18" charset="0"/>
              </a:rPr>
              <a:t>बलिहारी गुरु आपने गोविंद दियो मिलाय।।</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4" name="TextBox 3">
            <a:extLst>
              <a:ext uri="{FF2B5EF4-FFF2-40B4-BE49-F238E27FC236}">
                <a16:creationId xmlns:a16="http://schemas.microsoft.com/office/drawing/2014/main" id="{FBAA81F3-F449-95FD-9ECC-113BFE53F07B}"/>
              </a:ext>
            </a:extLst>
          </p:cNvPr>
          <p:cNvSpPr txBox="1"/>
          <p:nvPr/>
        </p:nvSpPr>
        <p:spPr>
          <a:xfrm>
            <a:off x="945574" y="1589808"/>
            <a:ext cx="11170227" cy="4437369"/>
          </a:xfrm>
          <a:prstGeom prst="rect">
            <a:avLst/>
          </a:prstGeom>
          <a:noFill/>
        </p:spPr>
        <p:txBody>
          <a:bodyPr wrap="square" rtlCol="0">
            <a:spAutoFit/>
          </a:bodyPr>
          <a:lstStyle/>
          <a:p>
            <a:pPr algn="just">
              <a:lnSpc>
                <a:spcPct val="107000"/>
              </a:lnSpc>
              <a:spcAft>
                <a:spcPts val="800"/>
              </a:spcAft>
            </a:pPr>
            <a:r>
              <a:rPr lang="hi-IN" sz="3600" b="1" dirty="0">
                <a:effectLst/>
                <a:latin typeface="Calibri" panose="020F0502020204030204" pitchFamily="34" charset="0"/>
                <a:ea typeface="Calibri" panose="020F0502020204030204" pitchFamily="34" charset="0"/>
                <a:cs typeface="Mangal" panose="02040503050203030202" pitchFamily="18" charset="0"/>
              </a:rPr>
              <a:t>गुरु की महत्ता-</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indent="457200" algn="just">
              <a:lnSpc>
                <a:spcPct val="107000"/>
              </a:lnSpc>
              <a:spcAft>
                <a:spcPts val="800"/>
              </a:spcAft>
            </a:pPr>
            <a:r>
              <a:rPr lang="hi-IN" sz="3600" dirty="0">
                <a:effectLst/>
                <a:latin typeface="Calibri" panose="020F0502020204030204" pitchFamily="34" charset="0"/>
                <a:ea typeface="Calibri" panose="020F0502020204030204" pitchFamily="34" charset="0"/>
                <a:cs typeface="Mangal" panose="02040503050203030202" pitchFamily="18" charset="0"/>
              </a:rPr>
              <a:t>संत काव्य में सभी संतों ने गुरु को विशेष महत्त्व दिया है। अधिकांश संतों ने गुरु को ईश्वर के समान माना है। समूचे संत काव्य में गुरु के महत्त्व का प्रतिपादन बहुत सरल किन्तु आकर्षक ढंग से हुआ है।</a:t>
            </a:r>
            <a:endParaRPr lang="en-GB" sz="3600" dirty="0">
              <a:effectLst/>
              <a:latin typeface="Calibri" panose="020F0502020204030204" pitchFamily="34" charset="0"/>
              <a:ea typeface="Calibri" panose="020F0502020204030204" pitchFamily="34" charset="0"/>
              <a:cs typeface="Mangal" panose="02040503050203030202" pitchFamily="18" charset="0"/>
            </a:endParaRPr>
          </a:p>
          <a:p>
            <a:pPr indent="457200">
              <a:lnSpc>
                <a:spcPct val="107000"/>
              </a:lnSpc>
              <a:spcAft>
                <a:spcPts val="800"/>
              </a:spcAft>
            </a:pPr>
            <a:r>
              <a:rPr lang="hi-IN" sz="3600" dirty="0">
                <a:solidFill>
                  <a:srgbClr val="000000"/>
                </a:solidFill>
                <a:effectLst/>
                <a:ea typeface="Calibri" panose="020F0502020204030204" pitchFamily="34" charset="0"/>
                <a:cs typeface="Mangal" panose="02040503050203030202" pitchFamily="18" charset="0"/>
              </a:rPr>
              <a:t>गुरु गोविंद दोऊ खड़े काके लागू पाय।</a:t>
            </a:r>
            <a:br>
              <a:rPr lang="en-IN" sz="3600" dirty="0">
                <a:effectLst/>
                <a:latin typeface="Mangal" panose="02040503050203030202" pitchFamily="18" charset="0"/>
                <a:ea typeface="Calibri" panose="020F0502020204030204" pitchFamily="34" charset="0"/>
              </a:rPr>
            </a:br>
            <a:r>
              <a:rPr lang="en-IN" sz="3600" dirty="0">
                <a:effectLst/>
                <a:latin typeface="Mangal" panose="02040503050203030202" pitchFamily="18" charset="0"/>
                <a:ea typeface="Calibri" panose="020F0502020204030204" pitchFamily="34" charset="0"/>
              </a:rPr>
              <a:t>	</a:t>
            </a:r>
            <a:r>
              <a:rPr lang="hi-IN" sz="3600" dirty="0">
                <a:solidFill>
                  <a:srgbClr val="000000"/>
                </a:solidFill>
                <a:effectLst/>
                <a:latin typeface="Mangal" panose="02040503050203030202" pitchFamily="18" charset="0"/>
                <a:ea typeface="Calibri" panose="020F0502020204030204" pitchFamily="34" charset="0"/>
              </a:rPr>
              <a:t>बलिहारी गुरु आपने गोविंद दियो मिलाय।</a:t>
            </a:r>
            <a:endParaRPr lang="en-IN" sz="36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5478119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1015B-0C90-D7BD-15E0-EADE07F5887F}"/>
              </a:ext>
            </a:extLst>
          </p:cNvPr>
          <p:cNvSpPr>
            <a:spLocks noGrp="1"/>
          </p:cNvSpPr>
          <p:nvPr>
            <p:ph type="title"/>
          </p:nvPr>
        </p:nvSpPr>
        <p:spPr>
          <a:xfrm>
            <a:off x="1330036" y="0"/>
            <a:ext cx="10174575" cy="997527"/>
          </a:xfrm>
        </p:spPr>
        <p:txBody>
          <a:bodyPr anchor="t" anchorCtr="1">
            <a:normAutofit/>
          </a:bodyPr>
          <a:lstStyle/>
          <a:p>
            <a:r>
              <a:rPr lang="hi-IN" sz="3600" b="1" dirty="0">
                <a:effectLst/>
                <a:latin typeface="Calibri" panose="020F0502020204030204" pitchFamily="34" charset="0"/>
                <a:ea typeface="Calibri" panose="020F0502020204030204" pitchFamily="34" charset="0"/>
                <a:cs typeface="Mangal" panose="02040503050203030202" pitchFamily="18" charset="0"/>
              </a:rPr>
              <a:t>संतकाव्य धारा की विशेषताएँ –</a:t>
            </a:r>
            <a:r>
              <a:rPr lang="hi-IN" sz="3600" dirty="0">
                <a:effectLst/>
                <a:latin typeface="Calibri" panose="020F0502020204030204" pitchFamily="34" charset="0"/>
                <a:ea typeface="Calibri" panose="020F0502020204030204" pitchFamily="34" charset="0"/>
                <a:cs typeface="Mangal" panose="02040503050203030202" pitchFamily="18" charset="0"/>
              </a:rPr>
              <a:t> </a:t>
            </a:r>
            <a:endParaRPr lang="en-IN" dirty="0"/>
          </a:p>
        </p:txBody>
      </p:sp>
      <p:sp>
        <p:nvSpPr>
          <p:cNvPr id="3" name="TextBox 2">
            <a:extLst>
              <a:ext uri="{FF2B5EF4-FFF2-40B4-BE49-F238E27FC236}">
                <a16:creationId xmlns:a16="http://schemas.microsoft.com/office/drawing/2014/main" id="{FD63DF80-174D-3F2D-F12B-FB52C0EAB203}"/>
              </a:ext>
            </a:extLst>
          </p:cNvPr>
          <p:cNvSpPr txBox="1"/>
          <p:nvPr/>
        </p:nvSpPr>
        <p:spPr>
          <a:xfrm rot="21425141">
            <a:off x="3562202" y="19396963"/>
            <a:ext cx="1721949" cy="715688"/>
          </a:xfrm>
          <a:prstGeom prst="rect">
            <a:avLst/>
          </a:prstGeom>
          <a:noFill/>
        </p:spPr>
        <p:txBody>
          <a:bodyPr wrap="square" rtlCol="0">
            <a:spAutoFit/>
          </a:bodyPr>
          <a:lstStyle/>
          <a:p>
            <a:pPr algn="just">
              <a:lnSpc>
                <a:spcPct val="107000"/>
              </a:lnSpc>
              <a:spcAft>
                <a:spcPts val="800"/>
              </a:spcAft>
            </a:pPr>
            <a:r>
              <a:rPr lang="hi-IN" sz="1800" b="1" dirty="0">
                <a:effectLst/>
                <a:latin typeface="Calibri" panose="020F0502020204030204" pitchFamily="34" charset="0"/>
                <a:ea typeface="Calibri" panose="020F0502020204030204" pitchFamily="34" charset="0"/>
                <a:cs typeface="Mangal" panose="02040503050203030202" pitchFamily="18" charset="0"/>
              </a:rPr>
              <a:t>गुरु की महत्ता-</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indent="457200" algn="just">
              <a:lnSpc>
                <a:spcPct val="107000"/>
              </a:lnSpc>
              <a:spcAft>
                <a:spcPts val="800"/>
              </a:spcAft>
            </a:pPr>
            <a:r>
              <a:rPr lang="hi-IN" sz="1800" dirty="0">
                <a:effectLst/>
                <a:latin typeface="Calibri" panose="020F0502020204030204" pitchFamily="34" charset="0"/>
                <a:ea typeface="Calibri" panose="020F0502020204030204" pitchFamily="34" charset="0"/>
                <a:cs typeface="Mangal" panose="02040503050203030202" pitchFamily="18" charset="0"/>
              </a:rPr>
              <a:t>संत काव्य में सभी संतों ने गुरु को विशेष महत्त्व दिया है। अधिकांश संतों ने गुरु को ईश्वर के समान माना है। समूचे संत काव्य में गुरु के महत्त्व का प्रतिपादन बहुत सरल किन्तु आकर्षक ढंग से हुआ है।</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1371600">
              <a:lnSpc>
                <a:spcPct val="107000"/>
              </a:lnSpc>
              <a:spcAft>
                <a:spcPts val="800"/>
              </a:spcAft>
            </a:pPr>
            <a:r>
              <a:rPr lang="hi-IN" sz="1800" dirty="0">
                <a:solidFill>
                  <a:srgbClr val="000000"/>
                </a:solidFill>
                <a:effectLst/>
                <a:latin typeface="Calibri" panose="020F0502020204030204" pitchFamily="34" charset="0"/>
                <a:ea typeface="Calibri" panose="020F0502020204030204" pitchFamily="34" charset="0"/>
                <a:cs typeface="Mangal" panose="02040503050203030202" pitchFamily="18" charset="0"/>
              </a:rPr>
              <a:t>गुरु गोविंद दोऊ खड़े काके लागू पाय।</a:t>
            </a:r>
            <a:br>
              <a:rPr lang="en-IN" sz="1800" dirty="0">
                <a:effectLst/>
                <a:latin typeface="Mangal" panose="02040503050203030202" pitchFamily="18" charset="0"/>
                <a:ea typeface="Calibri" panose="020F0502020204030204" pitchFamily="34" charset="0"/>
                <a:cs typeface="Mangal" panose="02040503050203030202" pitchFamily="18" charset="0"/>
              </a:rPr>
            </a:br>
            <a:r>
              <a:rPr lang="hi-IN" sz="1800" dirty="0">
                <a:solidFill>
                  <a:srgbClr val="000000"/>
                </a:solidFill>
                <a:effectLst/>
                <a:latin typeface="Mangal" panose="02040503050203030202" pitchFamily="18" charset="0"/>
                <a:ea typeface="Calibri" panose="020F0502020204030204" pitchFamily="34" charset="0"/>
                <a:cs typeface="Mangal" panose="02040503050203030202" pitchFamily="18" charset="0"/>
              </a:rPr>
              <a:t>बलिहारी गुरु आपने गोविंद दियो मिलाय।।</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4" name="TextBox 3">
            <a:extLst>
              <a:ext uri="{FF2B5EF4-FFF2-40B4-BE49-F238E27FC236}">
                <a16:creationId xmlns:a16="http://schemas.microsoft.com/office/drawing/2014/main" id="{FBAA81F3-F449-95FD-9ECC-113BFE53F07B}"/>
              </a:ext>
            </a:extLst>
          </p:cNvPr>
          <p:cNvSpPr txBox="1"/>
          <p:nvPr/>
        </p:nvSpPr>
        <p:spPr>
          <a:xfrm>
            <a:off x="710045" y="1132458"/>
            <a:ext cx="11170227" cy="5725542"/>
          </a:xfrm>
          <a:prstGeom prst="rect">
            <a:avLst/>
          </a:prstGeom>
          <a:gradFill>
            <a:gsLst>
              <a:gs pos="0">
                <a:schemeClr val="bg2">
                  <a:tint val="90000"/>
                  <a:lumMod val="120000"/>
                </a:schemeClr>
              </a:gs>
              <a:gs pos="100000">
                <a:schemeClr val="bg2">
                  <a:shade val="98000"/>
                  <a:satMod val="120000"/>
                  <a:lumMod val="98000"/>
                </a:schemeClr>
              </a:gs>
            </a:gsLst>
            <a:lin ang="5400000" scaled="0"/>
          </a:gradFill>
        </p:spPr>
        <p:txBody>
          <a:bodyPr wrap="square" rtlCol="0">
            <a:spAutoFit/>
          </a:bodyPr>
          <a:lstStyle/>
          <a:p>
            <a:pPr algn="just">
              <a:lnSpc>
                <a:spcPct val="107000"/>
              </a:lnSpc>
              <a:spcAft>
                <a:spcPts val="800"/>
              </a:spcAft>
            </a:pPr>
            <a:r>
              <a:rPr lang="hi-IN" sz="3600" b="1" dirty="0">
                <a:effectLst/>
                <a:latin typeface="Calibri" panose="020F0502020204030204" pitchFamily="34" charset="0"/>
                <a:ea typeface="Calibri" panose="020F0502020204030204" pitchFamily="34" charset="0"/>
                <a:cs typeface="Mangal" panose="02040503050203030202" pitchFamily="18" charset="0"/>
              </a:rPr>
              <a:t>जाति-पाँति का विरोध-</a:t>
            </a:r>
            <a:r>
              <a:rPr lang="hi-IN" sz="3600" dirty="0">
                <a:effectLst/>
                <a:latin typeface="Calibri" panose="020F0502020204030204" pitchFamily="34" charset="0"/>
                <a:ea typeface="Calibri" panose="020F0502020204030204" pitchFamily="34" charset="0"/>
                <a:cs typeface="Mangal" panose="02040503050203030202" pitchFamily="18" charset="0"/>
              </a:rPr>
              <a:t>सभी संत यह मानकर चले हैं कि सृष्टि के सभी मनुष्य बराबर हैं और सभी को समान रूप से ईश्वर भक्ति का अधिकार है। </a:t>
            </a:r>
            <a:endParaRPr lang="en-GB" sz="3600" dirty="0">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pPr>
            <a:r>
              <a:rPr lang="hi-IN" sz="3600" dirty="0">
                <a:effectLst/>
                <a:latin typeface="Calibri" panose="020F0502020204030204" pitchFamily="34" charset="0"/>
                <a:ea typeface="Calibri" panose="020F0502020204030204" pitchFamily="34" charset="0"/>
                <a:cs typeface="Mangal" panose="02040503050203030202" pitchFamily="18" charset="0"/>
              </a:rPr>
              <a:t>“जाति-पाँति पूछै नहिं कोई</a:t>
            </a:r>
            <a:r>
              <a:rPr lang="en-IN" sz="3600" dirty="0">
                <a:effectLst/>
                <a:latin typeface="Mangal" panose="02040503050203030202" pitchFamily="18" charset="0"/>
                <a:ea typeface="Calibri" panose="020F0502020204030204" pitchFamily="34" charset="0"/>
                <a:cs typeface="Mangal" panose="02040503050203030202" pitchFamily="18" charset="0"/>
              </a:rPr>
              <a:t>, </a:t>
            </a:r>
            <a:r>
              <a:rPr lang="hi-IN" sz="3600" dirty="0">
                <a:effectLst/>
                <a:latin typeface="Mangal" panose="02040503050203030202" pitchFamily="18" charset="0"/>
                <a:ea typeface="Calibri" panose="020F0502020204030204" pitchFamily="34" charset="0"/>
                <a:cs typeface="Mangal" panose="02040503050203030202" pitchFamily="18" charset="0"/>
              </a:rPr>
              <a:t>हरिको भजै</a:t>
            </a:r>
            <a:r>
              <a:rPr lang="en-GB" sz="3600" dirty="0">
                <a:effectLst/>
                <a:latin typeface="Mangal" panose="02040503050203030202" pitchFamily="18" charset="0"/>
                <a:ea typeface="Calibri" panose="020F0502020204030204" pitchFamily="34" charset="0"/>
                <a:cs typeface="Mangal" panose="02040503050203030202" pitchFamily="18" charset="0"/>
              </a:rPr>
              <a:t> </a:t>
            </a:r>
            <a:r>
              <a:rPr lang="hi-IN" sz="3600" dirty="0">
                <a:effectLst/>
                <a:latin typeface="Mangal" panose="02040503050203030202" pitchFamily="18" charset="0"/>
                <a:ea typeface="Calibri" panose="020F0502020204030204" pitchFamily="34" charset="0"/>
                <a:cs typeface="Mangal" panose="02040503050203030202" pitchFamily="18" charset="0"/>
              </a:rPr>
              <a:t>सो</a:t>
            </a:r>
            <a:r>
              <a:rPr lang="en-GB" sz="3600" dirty="0">
                <a:effectLst/>
                <a:latin typeface="Mangal" panose="02040503050203030202" pitchFamily="18" charset="0"/>
                <a:ea typeface="Calibri" panose="020F0502020204030204" pitchFamily="34" charset="0"/>
                <a:cs typeface="Mangal" panose="02040503050203030202" pitchFamily="18" charset="0"/>
              </a:rPr>
              <a:t> </a:t>
            </a:r>
            <a:r>
              <a:rPr lang="hi-IN" sz="3600" dirty="0">
                <a:effectLst/>
                <a:latin typeface="Mangal" panose="02040503050203030202" pitchFamily="18" charset="0"/>
                <a:ea typeface="Calibri" panose="020F0502020204030204" pitchFamily="34" charset="0"/>
                <a:cs typeface="Mangal" panose="02040503050203030202" pitchFamily="18" charset="0"/>
              </a:rPr>
              <a:t>हरि का होई” सिद्धान्त के आधार पर </a:t>
            </a:r>
            <a:endParaRPr lang="en-GB" sz="3600" dirty="0">
              <a:latin typeface="Mangal" panose="02040503050203030202" pitchFamily="18" charset="0"/>
              <a:ea typeface="Calibri" panose="020F0502020204030204" pitchFamily="34" charset="0"/>
              <a:cs typeface="Mangal" panose="02040503050203030202" pitchFamily="18" charset="0"/>
            </a:endParaRPr>
          </a:p>
          <a:p>
            <a:pPr indent="457200" algn="just">
              <a:lnSpc>
                <a:spcPct val="107000"/>
              </a:lnSpc>
              <a:spcAft>
                <a:spcPts val="800"/>
              </a:spcAft>
            </a:pPr>
            <a:r>
              <a:rPr lang="hi-IN" sz="3600" dirty="0">
                <a:effectLst/>
                <a:latin typeface="Mangal" panose="02040503050203030202" pitchFamily="18" charset="0"/>
                <a:ea typeface="Calibri" panose="020F0502020204030204" pitchFamily="34" charset="0"/>
                <a:cs typeface="Mangal" panose="02040503050203030202" pitchFamily="18" charset="0"/>
              </a:rPr>
              <a:t>कबीर स्वयं जुलाहा थे</a:t>
            </a:r>
            <a:r>
              <a:rPr lang="en-IN" sz="3600" dirty="0">
                <a:effectLst/>
                <a:latin typeface="Mangal" panose="02040503050203030202" pitchFamily="18" charset="0"/>
                <a:ea typeface="Calibri" panose="020F0502020204030204" pitchFamily="34" charset="0"/>
                <a:cs typeface="Mangal" panose="02040503050203030202" pitchFamily="18" charset="0"/>
              </a:rPr>
              <a:t>, </a:t>
            </a:r>
            <a:r>
              <a:rPr lang="hi-IN" sz="3600" dirty="0">
                <a:effectLst/>
                <a:latin typeface="Mangal" panose="02040503050203030202" pitchFamily="18" charset="0"/>
                <a:ea typeface="Calibri" panose="020F0502020204030204" pitchFamily="34" charset="0"/>
                <a:cs typeface="Mangal" panose="02040503050203030202" pitchFamily="18" charset="0"/>
              </a:rPr>
              <a:t>रैदास चमार थे। इसके अतिरिक्त संतों ने हिंदुओं और मुसलमानों दोनों के लिए एक ही सामान्य भक्तिमार्ग की उद्भावना की थी।  </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algn="ctr">
              <a:lnSpc>
                <a:spcPct val="107000"/>
              </a:lnSpc>
              <a:spcAft>
                <a:spcPts val="800"/>
              </a:spcAft>
            </a:pPr>
            <a:r>
              <a:rPr lang="hi-IN" sz="3600" dirty="0">
                <a:effectLst/>
                <a:latin typeface="Calibri" panose="020F0502020204030204" pitchFamily="34" charset="0"/>
                <a:ea typeface="Calibri" panose="020F0502020204030204" pitchFamily="34" charset="0"/>
                <a:cs typeface="Mangal" panose="02040503050203030202" pitchFamily="18" charset="0"/>
              </a:rPr>
              <a:t>जाती पाती पूछे ना ही कोई हरि को भजे सो हरि का होई।</a:t>
            </a:r>
            <a:endParaRPr lang="en-IN" sz="36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4221484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8" dur="500"/>
                                        <p:tgtEl>
                                          <p:spTgt spid="4">
                                            <p:txEl>
                                              <p:pRg st="2" end="2"/>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1"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79</TotalTime>
  <Words>662</Words>
  <Application>Microsoft Office PowerPoint</Application>
  <PresentationFormat>Widescreen</PresentationFormat>
  <Paragraphs>43</Paragraphs>
  <Slides>6</Slides>
  <Notes>0</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6</vt:i4>
      </vt:variant>
    </vt:vector>
  </HeadingPairs>
  <TitlesOfParts>
    <vt:vector size="19" baseType="lpstr">
      <vt:lpstr>Arial</vt:lpstr>
      <vt:lpstr>Calibri</vt:lpstr>
      <vt:lpstr>Calibri Light</vt:lpstr>
      <vt:lpstr>Century Gothic</vt:lpstr>
      <vt:lpstr>Helvetica</vt:lpstr>
      <vt:lpstr>Mangal</vt:lpstr>
      <vt:lpstr>Times New Roman</vt:lpstr>
      <vt:lpstr>Trebuchet MS</vt:lpstr>
      <vt:lpstr>Wingdings</vt:lpstr>
      <vt:lpstr>Wingdings 3</vt:lpstr>
      <vt:lpstr>Wisp</vt:lpstr>
      <vt:lpstr>Facet</vt:lpstr>
      <vt:lpstr>Office Theme</vt:lpstr>
      <vt:lpstr> संतकाव्य धारा की विशेषताएँ –                    डॉ.जशाभाई पटेल</vt:lpstr>
      <vt:lpstr>संतकाव्य धारा की विशेषताएँ –                    डॉ.जशाभाई पटेल</vt:lpstr>
      <vt:lpstr>संतकाव्य धारा की विशेषताएँ –                    डॉ.जशाभाई पटेल</vt:lpstr>
      <vt:lpstr>संतकाव्य धारा की विशेषताएँ –                    डॉ.जशाभाई पटेल</vt:lpstr>
      <vt:lpstr>संतकाव्य धारा की विशेषताएँ –                         डॉ.जशाभाई पटेल</vt:lpstr>
      <vt:lpstr>संतकाव्य धारा की विशेषताएँ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संतकाव्य धारा की विशेषताएँ –                    डॉ.जशाभाई पटेल</dc:title>
  <dc:creator>jashabhai99799p@gmail.com</dc:creator>
  <cp:lastModifiedBy>jashabhai99799p@gmail.com</cp:lastModifiedBy>
  <cp:revision>6</cp:revision>
  <dcterms:created xsi:type="dcterms:W3CDTF">2022-07-10T12:55:45Z</dcterms:created>
  <dcterms:modified xsi:type="dcterms:W3CDTF">2022-07-21T15:10:16Z</dcterms:modified>
</cp:coreProperties>
</file>