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706" r:id="rId2"/>
    <p:sldMasterId id="2147483712" r:id="rId3"/>
    <p:sldMasterId id="2147483724" r:id="rId4"/>
  </p:sldMasterIdLst>
  <p:notesMasterIdLst>
    <p:notesMasterId r:id="rId11"/>
  </p:notesMasterIdLst>
  <p:handoutMasterIdLst>
    <p:handoutMasterId r:id="rId12"/>
  </p:handoutMasterIdLst>
  <p:sldIdLst>
    <p:sldId id="446" r:id="rId5"/>
    <p:sldId id="457" r:id="rId6"/>
    <p:sldId id="456" r:id="rId7"/>
    <p:sldId id="455" r:id="rId8"/>
    <p:sldId id="453" r:id="rId9"/>
    <p:sldId id="45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288" userDrawn="1">
          <p15:clr>
            <a:srgbClr val="F26B43"/>
          </p15:clr>
        </p15:guide>
        <p15:guide id="3" orient="horz" pos="4056" userDrawn="1">
          <p15:clr>
            <a:srgbClr val="F26B43"/>
          </p15:clr>
        </p15:guide>
        <p15:guide id="4" orient="horz" pos="1488" userDrawn="1">
          <p15:clr>
            <a:srgbClr val="A4A3A4"/>
          </p15:clr>
        </p15:guide>
        <p15:guide id="5" pos="3816" userDrawn="1">
          <p15:clr>
            <a:srgbClr val="A4A3A4"/>
          </p15:clr>
        </p15:guide>
        <p15:guide id="6" pos="7416" userDrawn="1">
          <p15:clr>
            <a:srgbClr val="F26B43"/>
          </p15:clr>
        </p15:guide>
        <p15:guide id="7" orient="horz" pos="312" userDrawn="1">
          <p15:clr>
            <a:srgbClr val="F26B43"/>
          </p15:clr>
        </p15:guide>
        <p15:guide id="8" orient="horz" pos="2160" userDrawn="1">
          <p15:clr>
            <a:srgbClr val="A4A3A4"/>
          </p15:clr>
        </p15:guide>
        <p15:guide id="9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5896"/>
    <a:srgbClr val="7C6560"/>
    <a:srgbClr val="29282D"/>
    <a:srgbClr val="E288B6"/>
    <a:srgbClr val="D75078"/>
    <a:srgbClr val="B38F6A"/>
    <a:srgbClr val="6667AB"/>
    <a:srgbClr val="BBBBBB"/>
    <a:srgbClr val="B9B9B9"/>
    <a:srgbClr val="85A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70" y="38"/>
      </p:cViewPr>
      <p:guideLst>
        <p:guide orient="horz" pos="3672"/>
        <p:guide pos="288"/>
        <p:guide orient="horz" pos="4056"/>
        <p:guide orient="horz" pos="1488"/>
        <p:guide pos="3816"/>
        <p:guide pos="7416"/>
        <p:guide orient="horz" pos="312"/>
        <p:guide orient="horz" pos="2160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640" y="-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3440B4-626E-4F3C-BAEA-93BE989AF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5570-8E4E-4AA9-B246-5A27A383B9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A69E4-EFBB-4687-8058-A94EE1B5781B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D364A-9468-466A-ACCD-ABB3762BE8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EF394-4AD6-48D1-9C4C-1B3D44BBF5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04FE7-BA7C-4FF4-9756-C6A1F2BCA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1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546B2-EB9C-4E9C-8793-C25F32D58B9A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3F1C3-4FA3-4491-97F4-43CA9C8BDF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4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5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64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127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21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97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4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Star of the sh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62B86F-90E5-425E-9F83-8477D8111E1D}"/>
              </a:ext>
            </a:extLst>
          </p:cNvPr>
          <p:cNvSpPr/>
          <p:nvPr userDrawn="1"/>
        </p:nvSpPr>
        <p:spPr>
          <a:xfrm>
            <a:off x="0" y="495300"/>
            <a:ext cx="6057900" cy="13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269853-3C2C-4F9C-B1BB-E00F7A1DB9E1}"/>
              </a:ext>
            </a:extLst>
          </p:cNvPr>
          <p:cNvSpPr/>
          <p:nvPr userDrawn="1"/>
        </p:nvSpPr>
        <p:spPr>
          <a:xfrm>
            <a:off x="6530703" y="495300"/>
            <a:ext cx="2931587" cy="262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759D58-52AF-4785-8A33-F528F46D88A3}"/>
              </a:ext>
            </a:extLst>
          </p:cNvPr>
          <p:cNvSpPr/>
          <p:nvPr userDrawn="1"/>
        </p:nvSpPr>
        <p:spPr>
          <a:xfrm>
            <a:off x="8852618" y="3863713"/>
            <a:ext cx="292100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D3E0F4-EC0D-43C2-AC84-A53134C8566E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38801" cy="1572126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489200"/>
            <a:ext cx="5202936" cy="35478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7700" y="914400"/>
            <a:ext cx="4334256" cy="509320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66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06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Amusements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89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Amusem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A3BC27-A809-4F76-931E-2DE01059A5AB}"/>
              </a:ext>
            </a:extLst>
          </p:cNvPr>
          <p:cNvSpPr/>
          <p:nvPr userDrawn="1"/>
        </p:nvSpPr>
        <p:spPr>
          <a:xfrm>
            <a:off x="6712974" y="1651000"/>
            <a:ext cx="460459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6A5108-5EBA-43CE-BA4A-DA9EEF5D808A}"/>
              </a:ext>
            </a:extLst>
          </p:cNvPr>
          <p:cNvSpPr/>
          <p:nvPr userDrawn="1"/>
        </p:nvSpPr>
        <p:spPr>
          <a:xfrm>
            <a:off x="9271000" y="0"/>
            <a:ext cx="292100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5461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C760C-BE23-4DA2-A294-3B5668F8AECA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76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85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/>
            <a:r>
              <a:rPr lang="en-US"/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val="198059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Balance ac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 cap="all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0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Balancing A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9032"/>
            <a:ext cx="3619501" cy="877824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0" y="0"/>
            <a:ext cx="74803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23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7467601" cy="1572768"/>
          </a:xfrm>
        </p:spPr>
        <p:txBody>
          <a:bodyPr/>
          <a:lstStyle>
            <a:lvl1pPr>
              <a:lnSpc>
                <a:spcPts val="46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40000"/>
            <a:ext cx="6591300" cy="34036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Wellsprin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4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Wellspr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86ECD6-DF3C-4CA6-9A77-ED32AC37F81F}"/>
              </a:ext>
            </a:extLst>
          </p:cNvPr>
          <p:cNvSpPr/>
          <p:nvPr userDrawn="1"/>
        </p:nvSpPr>
        <p:spPr>
          <a:xfrm>
            <a:off x="0" y="0"/>
            <a:ext cx="2445488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3F081E-4462-4B33-A41E-0432A3B439D9}"/>
              </a:ext>
            </a:extLst>
          </p:cNvPr>
          <p:cNvSpPr/>
          <p:nvPr userDrawn="1"/>
        </p:nvSpPr>
        <p:spPr>
          <a:xfrm rot="5400000">
            <a:off x="10740656" y="5406656"/>
            <a:ext cx="2445488" cy="457200"/>
          </a:xfrm>
          <a:prstGeom prst="rect">
            <a:avLst/>
          </a:prstGeom>
          <a:solidFill>
            <a:srgbClr val="8A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5FA2D1-6BF4-4194-B815-8C66D013FD27}"/>
              </a:ext>
            </a:extLst>
          </p:cNvPr>
          <p:cNvSpPr/>
          <p:nvPr userDrawn="1"/>
        </p:nvSpPr>
        <p:spPr>
          <a:xfrm>
            <a:off x="7982712" y="495300"/>
            <a:ext cx="3753612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8F0DF-BC0B-473C-82DC-7FC46D38FAC1}"/>
              </a:ext>
            </a:extLst>
          </p:cNvPr>
          <p:cNvSpPr/>
          <p:nvPr userDrawn="1"/>
        </p:nvSpPr>
        <p:spPr>
          <a:xfrm>
            <a:off x="4251158" y="495300"/>
            <a:ext cx="3787056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09160" y="960120"/>
            <a:ext cx="6574536" cy="50749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F3E524-6AEB-4529-804C-0B9CD9992050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FF2CAC-AD21-48FA-AD68-A643AAA6A8C4}"/>
              </a:ext>
            </a:extLst>
          </p:cNvPr>
          <p:cNvCxnSpPr>
            <a:cxnSpLocks/>
          </p:cNvCxnSpPr>
          <p:nvPr userDrawn="1"/>
        </p:nvCxnSpPr>
        <p:spPr>
          <a:xfrm>
            <a:off x="228600" y="2415910"/>
            <a:ext cx="4022558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71600"/>
            <a:ext cx="3619501" cy="877824"/>
          </a:xfrm>
        </p:spPr>
        <p:txBody>
          <a:bodyPr/>
          <a:lstStyle>
            <a:lvl1pPr>
              <a:lnSpc>
                <a:spcPts val="432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25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415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Star of the show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t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2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701" r:id="rId3"/>
    <p:sldLayoutId id="2147483702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1" r:id="rId2"/>
    <p:sldLayoutId id="214748373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0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  <p:sldLayoutId id="214748373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04" r:id="rId2"/>
    <p:sldLayoutId id="214748373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 of curvy lines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" b="2"/>
          <a:stretch/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347D8D-E852-43D5-858E-2D01BE57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5034"/>
            <a:ext cx="6581554" cy="1371600"/>
          </a:xfrm>
        </p:spPr>
        <p:txBody>
          <a:bodyPr anchor="t" anchorCtr="0">
            <a:norm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A98E77-1FB8-D576-25FD-EBE044445B09}"/>
              </a:ext>
            </a:extLst>
          </p:cNvPr>
          <p:cNvSpPr txBox="1"/>
          <p:nvPr/>
        </p:nvSpPr>
        <p:spPr>
          <a:xfrm>
            <a:off x="341761" y="331919"/>
            <a:ext cx="6581553" cy="6344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i-IN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सूरज बड़त्या [ जन्म सन् </a:t>
            </a:r>
            <a:r>
              <a:rPr lang="en-IN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1974]</a:t>
            </a:r>
            <a:r>
              <a:rPr lang="hi-IN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सूरज बड़त्या का जन्म दिल्ली की एक पुनर्वास बस्ती सीलम पुर (ब्रह्मपुरी) पूर्वी दिल्ली में हुआ।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i-IN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इनके पिता बिजली विभाग में साधारण मजदूर थे । आर्थिक संकटों को झेलते हुए तीन भाई बहनों में केवल ये ही उच्च शिक्षा (पीएच.डी.) तक पहुँच पाये।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i-IN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इनकी प्राथमिक शिक्षा नांगलोई स्कूल एवम् माध्यमिक शिक्षा नांगलोई के ही अन्य स्कूल में हुई ।</a:t>
            </a:r>
            <a:endParaRPr lang="en-IN" sz="3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EE6BEC-ACBD-B11E-59AE-0491450C6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777" y="489858"/>
            <a:ext cx="4214462" cy="497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15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 of curvy lines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" b="2"/>
          <a:stretch/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347D8D-E852-43D5-858E-2D01BE57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5034"/>
            <a:ext cx="6581554" cy="1371600"/>
          </a:xfrm>
        </p:spPr>
        <p:txBody>
          <a:bodyPr anchor="t" anchorCtr="0">
            <a:norm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A98E77-1FB8-D576-25FD-EBE044445B09}"/>
              </a:ext>
            </a:extLst>
          </p:cNvPr>
          <p:cNvSpPr txBox="1"/>
          <p:nvPr/>
        </p:nvSpPr>
        <p:spPr>
          <a:xfrm>
            <a:off x="457200" y="163475"/>
            <a:ext cx="6581553" cy="7057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i-IN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सूरज बड़त्या [ जन्म सन् </a:t>
            </a:r>
            <a:r>
              <a:rPr lang="en-IN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1974]</a:t>
            </a:r>
            <a:endParaRPr lang="en-IN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i-IN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स्नातक इतिहास दिल्ली युनिवर्सिटी के शिवाजी कॉलेज एवम् स्नातकोत्तर हिंदी में हिंदू कॉलेज दिल्ली युनिवर्सिटी से पूरी की।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hi-IN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दिल्ली युनिवर्सिटी से सूरज बड़त्या को स्वर्ण पदक प्राप्त हुआ था ।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i-IN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सूरज बड़त्या आगरा स्थित दयालबाग़ में हिंदी के प्रोफेसर हैं। जापान स्थित </a:t>
            </a:r>
            <a:r>
              <a:rPr lang="en-IN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'</a:t>
            </a:r>
            <a:r>
              <a:rPr lang="hi-IN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तोक्यो युनिवर्सिटी ऑफ फोरेन स्टडीज </a:t>
            </a:r>
            <a:r>
              <a:rPr lang="en-IN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'</a:t>
            </a:r>
            <a:r>
              <a:rPr lang="hi-IN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तोक्यो में विजिटिंग</a:t>
            </a:r>
            <a:r>
              <a:rPr lang="en-I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i-IN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प्रोफेसर के रूप में जापानी स्टूडेंट्स को हिन्दी में अध्ययन करवाया ।</a:t>
            </a:r>
            <a:endParaRPr lang="en-IN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EE6BEC-ACBD-B11E-59AE-0491450C6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777" y="489858"/>
            <a:ext cx="4214462" cy="497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673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 of curvy lines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" b="2"/>
          <a:stretch/>
        </p:blipFill>
        <p:spPr>
          <a:xfrm>
            <a:off x="-36960" y="69842"/>
            <a:ext cx="12192000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347D8D-E852-43D5-858E-2D01BE57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5034"/>
            <a:ext cx="6581554" cy="1371600"/>
          </a:xfrm>
        </p:spPr>
        <p:txBody>
          <a:bodyPr anchor="t" anchorCtr="0">
            <a:norm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A98E77-1FB8-D576-25FD-EBE044445B09}"/>
              </a:ext>
            </a:extLst>
          </p:cNvPr>
          <p:cNvSpPr txBox="1"/>
          <p:nvPr/>
        </p:nvSpPr>
        <p:spPr>
          <a:xfrm>
            <a:off x="341761" y="0"/>
            <a:ext cx="6581553" cy="817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r>
              <a:rPr lang="hi-IN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प्रमुख रचनाएँ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r>
              <a:rPr lang="hi-IN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कविता : अन्याय का गणित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r>
              <a:rPr lang="hi-IN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कहानी : कामरेड का बक्सा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r>
              <a:rPr lang="hi-IN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आलोचना : सत्ता संस्कृति और दलित सौंदर्यशास्त्र</a:t>
            </a:r>
            <a:r>
              <a:rPr lang="en-IN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दलित साहित्य पक्ष</a:t>
            </a:r>
            <a:r>
              <a:rPr lang="hi-IN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hi-IN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प्रतिपक्ष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r>
              <a:rPr lang="hi-IN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संपादन : संघर्ष</a:t>
            </a:r>
            <a:r>
              <a:rPr lang="en-IN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युद्धरत आदमी</a:t>
            </a:r>
            <a:r>
              <a:rPr lang="en-IN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दलित अस्मिता</a:t>
            </a:r>
            <a:r>
              <a:rPr lang="en-IN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भारतीय दलित कविताए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r>
              <a:rPr lang="hi-IN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पुरस्कार : मैथिलीशरण गुप्त अवॉर्ड</a:t>
            </a:r>
            <a:r>
              <a:rPr lang="en-IN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युवा कहानी अवॉर्ड</a:t>
            </a:r>
            <a:r>
              <a:rPr lang="en-IN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</a:t>
            </a:r>
            <a:r>
              <a:rPr lang="hi-IN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अंतर्राष्ट्रीय कहानी पुरस्कार (अमेरिका-गुज्जी कहानी के लिए) ।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IN" sz="4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EE6BEC-ACBD-B11E-59AE-0491450C6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777" y="489858"/>
            <a:ext cx="4214462" cy="497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12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 of curvy lines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" b="2"/>
          <a:stretch/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347D8D-E852-43D5-858E-2D01BE57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5034"/>
            <a:ext cx="6581554" cy="1371600"/>
          </a:xfrm>
        </p:spPr>
        <p:txBody>
          <a:bodyPr anchor="t" anchorCtr="0">
            <a:norm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A98E77-1FB8-D576-25FD-EBE044445B09}"/>
              </a:ext>
            </a:extLst>
          </p:cNvPr>
          <p:cNvSpPr txBox="1"/>
          <p:nvPr/>
        </p:nvSpPr>
        <p:spPr>
          <a:xfrm>
            <a:off x="2253343" y="331919"/>
            <a:ext cx="9704614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hi-IN" sz="4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अभिव्यक्त न होने के ख़तरे</a:t>
            </a:r>
            <a:endParaRPr lang="hi-IN" sz="4400" b="0" dirty="0">
              <a:solidFill>
                <a:schemeClr val="bg1"/>
              </a:solidFill>
              <a:effectLst/>
            </a:endParaRPr>
          </a:p>
          <a:p>
            <a:pPr lvl="3"/>
            <a:br>
              <a:rPr lang="hi-IN" sz="3600" b="0" dirty="0">
                <a:solidFill>
                  <a:schemeClr val="bg1"/>
                </a:solidFill>
                <a:effectLst/>
              </a:rPr>
            </a:br>
            <a:r>
              <a:rPr lang="hi-IN" sz="3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बोलेंगे</a:t>
            </a:r>
            <a:endParaRPr lang="hi-IN" sz="3600" b="0" dirty="0">
              <a:solidFill>
                <a:schemeClr val="bg1"/>
              </a:solidFill>
              <a:effectLst/>
            </a:endParaRPr>
          </a:p>
          <a:p>
            <a:pPr lvl="3"/>
            <a:br>
              <a:rPr lang="hi-IN" sz="3600" b="0" dirty="0">
                <a:solidFill>
                  <a:schemeClr val="bg1"/>
                </a:solidFill>
                <a:effectLst/>
              </a:rPr>
            </a:br>
            <a:r>
              <a:rPr lang="hi-IN" sz="3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तो मारे जाएंगे</a:t>
            </a:r>
            <a:endParaRPr lang="hi-IN" sz="3600" b="0" dirty="0">
              <a:solidFill>
                <a:schemeClr val="bg1"/>
              </a:solidFill>
              <a:effectLst/>
            </a:endParaRPr>
          </a:p>
          <a:p>
            <a:pPr lvl="3"/>
            <a:br>
              <a:rPr lang="hi-IN" sz="3600" b="0" dirty="0">
                <a:solidFill>
                  <a:schemeClr val="bg1"/>
                </a:solidFill>
                <a:effectLst/>
              </a:rPr>
            </a:br>
            <a:r>
              <a:rPr lang="hi-IN" sz="3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नहीं बोले</a:t>
            </a:r>
            <a:endParaRPr lang="hi-IN" sz="3600" b="0" dirty="0">
              <a:solidFill>
                <a:schemeClr val="bg1"/>
              </a:solidFill>
              <a:effectLst/>
            </a:endParaRPr>
          </a:p>
          <a:p>
            <a:pPr lvl="3"/>
            <a:br>
              <a:rPr lang="hi-IN" sz="3600" b="0" dirty="0">
                <a:solidFill>
                  <a:schemeClr val="bg1"/>
                </a:solidFill>
                <a:effectLst/>
              </a:rPr>
            </a:br>
            <a:r>
              <a:rPr lang="hi-IN" sz="3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तो शर्तिया मारे जाएंगे...</a:t>
            </a:r>
            <a:endParaRPr lang="hi-IN" sz="3600" b="0" dirty="0">
              <a:solidFill>
                <a:schemeClr val="bg1"/>
              </a:solidFill>
              <a:effectLst/>
            </a:endParaRPr>
          </a:p>
          <a:p>
            <a:pPr lvl="3"/>
            <a:br>
              <a:rPr lang="hi-IN" sz="3600" b="0" dirty="0">
                <a:solidFill>
                  <a:schemeClr val="bg1"/>
                </a:solidFill>
                <a:effectLst/>
              </a:rPr>
            </a:br>
            <a:r>
              <a:rPr lang="hi-IN" sz="3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तब तो बेहतर है कि</a:t>
            </a:r>
            <a:endParaRPr lang="hi-IN" sz="3600" b="0" dirty="0">
              <a:solidFill>
                <a:schemeClr val="bg1"/>
              </a:solidFill>
              <a:effectLst/>
            </a:endParaRPr>
          </a:p>
          <a:p>
            <a:pPr lvl="3"/>
            <a:br>
              <a:rPr lang="hi-IN" sz="3600" b="0" dirty="0">
                <a:solidFill>
                  <a:schemeClr val="bg1"/>
                </a:solidFill>
                <a:effectLst/>
              </a:rPr>
            </a:b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40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 of curvy lines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" b="2"/>
          <a:stretch/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347D8D-E852-43D5-858E-2D01BE57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5034"/>
            <a:ext cx="6581554" cy="1371600"/>
          </a:xfrm>
        </p:spPr>
        <p:txBody>
          <a:bodyPr anchor="t" anchorCtr="0">
            <a:norm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A98E77-1FB8-D576-25FD-EBE044445B09}"/>
              </a:ext>
            </a:extLst>
          </p:cNvPr>
          <p:cNvSpPr txBox="1"/>
          <p:nvPr/>
        </p:nvSpPr>
        <p:spPr>
          <a:xfrm>
            <a:off x="332015" y="293104"/>
            <a:ext cx="1172391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hi-IN" sz="4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अभिव्यक्त न होने के ख़तरे</a:t>
            </a:r>
            <a:r>
              <a:rPr lang="en-GB" sz="4400" i="0" u="none" strike="noStrike" dirty="0">
                <a:solidFill>
                  <a:schemeClr val="bg1"/>
                </a:solidFill>
                <a:latin typeface="Arial" panose="020B0604020202020204" pitchFamily="34" charset="0"/>
              </a:rPr>
              <a:t>		</a:t>
            </a:r>
            <a:br>
              <a:rPr lang="hi-IN" sz="3600" b="0" dirty="0">
                <a:solidFill>
                  <a:schemeClr val="bg1"/>
                </a:solidFill>
                <a:effectLst/>
              </a:rPr>
            </a:br>
            <a:r>
              <a:rPr lang="en-GB" sz="3600" b="0" dirty="0">
                <a:solidFill>
                  <a:schemeClr val="bg1"/>
                </a:solidFill>
                <a:effectLst/>
              </a:rPr>
              <a:t>		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3600" b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		</a:t>
            </a:r>
            <a:r>
              <a:rPr lang="hi-IN" sz="3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तब तो बेहतर है कि</a:t>
            </a:r>
            <a:endParaRPr lang="hi-IN" sz="3600" b="0" dirty="0">
              <a:solidFill>
                <a:schemeClr val="bg1"/>
              </a:solidFill>
              <a:effectLst/>
            </a:endParaRPr>
          </a:p>
          <a:p>
            <a:pPr lvl="3"/>
            <a:br>
              <a:rPr lang="hi-IN" sz="3600" b="0" dirty="0">
                <a:solidFill>
                  <a:schemeClr val="bg1"/>
                </a:solidFill>
                <a:effectLst/>
              </a:rPr>
            </a:br>
            <a:r>
              <a:rPr lang="en-GB" sz="3600" b="0" dirty="0">
                <a:solidFill>
                  <a:schemeClr val="bg1"/>
                </a:solidFill>
                <a:effectLst/>
              </a:rPr>
              <a:t>	</a:t>
            </a:r>
            <a:r>
              <a:rPr lang="hi-IN" sz="3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बे-बोले नहीं</a:t>
            </a:r>
            <a:endParaRPr lang="hi-IN" sz="3600" b="0" dirty="0">
              <a:solidFill>
                <a:schemeClr val="bg1"/>
              </a:solidFill>
              <a:effectLst/>
            </a:endParaRPr>
          </a:p>
          <a:p>
            <a:pPr lvl="3"/>
            <a:br>
              <a:rPr lang="hi-IN" sz="3600" b="0" dirty="0">
                <a:solidFill>
                  <a:schemeClr val="bg1"/>
                </a:solidFill>
                <a:effectLst/>
              </a:rPr>
            </a:br>
            <a:r>
              <a:rPr lang="en-GB" sz="3600" b="0" dirty="0">
                <a:solidFill>
                  <a:schemeClr val="bg1"/>
                </a:solidFill>
                <a:effectLst/>
              </a:rPr>
              <a:t>	</a:t>
            </a:r>
            <a:r>
              <a:rPr lang="hi-IN" sz="3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बोल के और चिल्लाते- दहाड़ते हुए मारे जाएं...</a:t>
            </a:r>
            <a:endParaRPr lang="hi-IN" sz="3600" b="0" dirty="0">
              <a:solidFill>
                <a:schemeClr val="bg1"/>
              </a:solidFill>
              <a:effectLst/>
            </a:endParaRPr>
          </a:p>
          <a:p>
            <a:pPr lvl="3"/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 of curvy lines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" b="2"/>
          <a:stretch/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347D8D-E852-43D5-858E-2D01BE57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5034"/>
            <a:ext cx="6581554" cy="1371600"/>
          </a:xfrm>
        </p:spPr>
        <p:txBody>
          <a:bodyPr anchor="t" anchorCtr="0">
            <a:norm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A98E77-1FB8-D576-25FD-EBE044445B09}"/>
              </a:ext>
            </a:extLst>
          </p:cNvPr>
          <p:cNvSpPr txBox="1"/>
          <p:nvPr/>
        </p:nvSpPr>
        <p:spPr>
          <a:xfrm>
            <a:off x="332015" y="293104"/>
            <a:ext cx="1172391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hi-IN" sz="4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अभिव्यक्त न होने के ख़तरे</a:t>
            </a:r>
            <a:r>
              <a:rPr lang="en-GB" sz="4400" i="0" u="none" strike="noStrike" dirty="0">
                <a:solidFill>
                  <a:schemeClr val="bg1"/>
                </a:solidFill>
                <a:latin typeface="Arial" panose="020B0604020202020204" pitchFamily="34" charset="0"/>
              </a:rPr>
              <a:t>		</a:t>
            </a:r>
            <a:br>
              <a:rPr lang="hi-IN" sz="3600" b="0" dirty="0">
                <a:solidFill>
                  <a:schemeClr val="bg1"/>
                </a:solidFill>
                <a:effectLst/>
              </a:rPr>
            </a:br>
            <a:r>
              <a:rPr lang="en-GB" sz="3600" b="0" dirty="0">
                <a:solidFill>
                  <a:schemeClr val="bg1"/>
                </a:solidFill>
                <a:effectLst/>
              </a:rPr>
              <a:t>		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3600" i="0" u="none" strike="noStrike" dirty="0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br>
              <a:rPr lang="hi-IN" sz="3600" b="0" dirty="0">
                <a:solidFill>
                  <a:schemeClr val="bg1"/>
                </a:solidFill>
                <a:effectLst/>
              </a:rPr>
            </a:br>
            <a:r>
              <a:rPr lang="en-GB" sz="3600" b="0" dirty="0">
                <a:solidFill>
                  <a:schemeClr val="bg1"/>
                </a:solidFill>
                <a:effectLst/>
              </a:rPr>
              <a:t>		</a:t>
            </a:r>
            <a:r>
              <a:rPr lang="hi-IN" sz="3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इससे</a:t>
            </a:r>
            <a:endParaRPr lang="hi-IN" sz="3600" b="0" dirty="0">
              <a:solidFill>
                <a:schemeClr val="bg1"/>
              </a:solidFill>
              <a:effectLst/>
            </a:endParaRPr>
          </a:p>
          <a:p>
            <a:pPr lvl="3"/>
            <a:br>
              <a:rPr lang="hi-IN" sz="3600" b="0" dirty="0">
                <a:solidFill>
                  <a:schemeClr val="bg1"/>
                </a:solidFill>
                <a:effectLst/>
              </a:rPr>
            </a:br>
            <a:r>
              <a:rPr lang="en-GB" sz="3600" b="0" dirty="0">
                <a:solidFill>
                  <a:schemeClr val="bg1"/>
                </a:solidFill>
                <a:effectLst/>
              </a:rPr>
              <a:t>	</a:t>
            </a:r>
            <a:r>
              <a:rPr lang="hi-IN" sz="3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मरते वक्त</a:t>
            </a:r>
            <a:endParaRPr lang="hi-IN" sz="3600" b="0" dirty="0">
              <a:solidFill>
                <a:schemeClr val="bg1"/>
              </a:solidFill>
              <a:effectLst/>
            </a:endParaRPr>
          </a:p>
          <a:p>
            <a:pPr lvl="3"/>
            <a:br>
              <a:rPr lang="hi-IN" sz="3600" b="0" dirty="0">
                <a:solidFill>
                  <a:schemeClr val="bg1"/>
                </a:solidFill>
                <a:effectLst/>
              </a:rPr>
            </a:br>
            <a:r>
              <a:rPr lang="en-GB" sz="3600" b="0" dirty="0">
                <a:solidFill>
                  <a:schemeClr val="bg1"/>
                </a:solidFill>
                <a:effectLst/>
              </a:rPr>
              <a:t>	</a:t>
            </a:r>
            <a:r>
              <a:rPr lang="hi-IN" sz="3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ये अफसोस तो न रहेगा</a:t>
            </a:r>
            <a:endParaRPr lang="en-GB" sz="3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lvl="3"/>
            <a:r>
              <a:rPr lang="hi-IN" sz="3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endParaRPr lang="hi-IN" sz="3600" b="0" dirty="0">
              <a:solidFill>
                <a:schemeClr val="bg1"/>
              </a:solidFill>
              <a:effectLst/>
            </a:endParaRPr>
          </a:p>
          <a:p>
            <a:pPr lvl="3"/>
            <a:r>
              <a:rPr lang="en-GB" sz="3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hi-IN" sz="3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कि कभी कुछ बोले क्यूँ नहीं....</a:t>
            </a:r>
            <a:endParaRPr lang="hi-IN" sz="3600" b="0" dirty="0">
              <a:solidFill>
                <a:schemeClr val="bg1"/>
              </a:solidFill>
              <a:effectLst/>
            </a:endParaRPr>
          </a:p>
          <a:p>
            <a:br>
              <a:rPr lang="hi-IN" dirty="0">
                <a:solidFill>
                  <a:schemeClr val="bg1"/>
                </a:solidFill>
              </a:rPr>
            </a:b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Balancing Act">
  <a:themeElements>
    <a:clrScheme name="Balancing Act">
      <a:dk1>
        <a:sysClr val="windowText" lastClr="000000"/>
      </a:dk1>
      <a:lt1>
        <a:sysClr val="window" lastClr="FFFFFF"/>
      </a:lt1>
      <a:dk2>
        <a:srgbClr val="8A4C5D"/>
      </a:dk2>
      <a:lt2>
        <a:srgbClr val="9E838E"/>
      </a:lt2>
      <a:accent1>
        <a:srgbClr val="C6ADB0"/>
      </a:accent1>
      <a:accent2>
        <a:srgbClr val="E3C0BF"/>
      </a:accent2>
      <a:accent3>
        <a:srgbClr val="D4937F"/>
      </a:accent3>
      <a:accent4>
        <a:srgbClr val="CCB87E"/>
      </a:accent4>
      <a:accent5>
        <a:srgbClr val="6667AB"/>
      </a:accent5>
      <a:accent6>
        <a:srgbClr val="86A094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98AF5320-421A-4856-A75D-6587C36D5470}"/>
    </a:ext>
  </a:extLst>
</a:theme>
</file>

<file path=ppt/theme/theme2.xml><?xml version="1.0" encoding="utf-8"?>
<a:theme xmlns:a="http://schemas.openxmlformats.org/drawingml/2006/main" name="Wellspring">
  <a:themeElements>
    <a:clrScheme name="Wellspring">
      <a:dk1>
        <a:sysClr val="windowText" lastClr="000000"/>
      </a:dk1>
      <a:lt1>
        <a:sysClr val="window" lastClr="FFFFFF"/>
      </a:lt1>
      <a:dk2>
        <a:srgbClr val="A1CAC9"/>
      </a:dk2>
      <a:lt2>
        <a:srgbClr val="48996B"/>
      </a:lt2>
      <a:accent1>
        <a:srgbClr val="759F51"/>
      </a:accent1>
      <a:accent2>
        <a:srgbClr val="436A2F"/>
      </a:accent2>
      <a:accent3>
        <a:srgbClr val="CFBF54"/>
      </a:accent3>
      <a:accent4>
        <a:srgbClr val="B3832F"/>
      </a:accent4>
      <a:accent5>
        <a:srgbClr val="8C5896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6E2187FA-78B5-42F2-9074-40D4C2C1399B}"/>
    </a:ext>
  </a:extLst>
</a:theme>
</file>

<file path=ppt/theme/theme3.xml><?xml version="1.0" encoding="utf-8"?>
<a:theme xmlns:a="http://schemas.openxmlformats.org/drawingml/2006/main" name="Star of the show">
  <a:themeElements>
    <a:clrScheme name="Star of the show">
      <a:dk1>
        <a:sysClr val="windowText" lastClr="000000"/>
      </a:dk1>
      <a:lt1>
        <a:sysClr val="window" lastClr="FFFFFF"/>
      </a:lt1>
      <a:dk2>
        <a:srgbClr val="29282D"/>
      </a:dk2>
      <a:lt2>
        <a:srgbClr val="625C60"/>
      </a:lt2>
      <a:accent1>
        <a:srgbClr val="7C6560"/>
      </a:accent1>
      <a:accent2>
        <a:srgbClr val="AEA392"/>
      </a:accent2>
      <a:accent3>
        <a:srgbClr val="DBD4D0"/>
      </a:accent3>
      <a:accent4>
        <a:srgbClr val="8E7961"/>
      </a:accent4>
      <a:accent5>
        <a:srgbClr val="F0EDE8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CED26E1E-587B-4123-A4F9-DB49A037FBB9}"/>
    </a:ext>
  </a:extLst>
</a:theme>
</file>

<file path=ppt/theme/theme4.xml><?xml version="1.0" encoding="utf-8"?>
<a:theme xmlns:a="http://schemas.openxmlformats.org/drawingml/2006/main" name="Amusements">
  <a:themeElements>
    <a:clrScheme name="Amusements">
      <a:dk1>
        <a:sysClr val="windowText" lastClr="000000"/>
      </a:dk1>
      <a:lt1>
        <a:sysClr val="window" lastClr="FFFFFF"/>
      </a:lt1>
      <a:dk2>
        <a:srgbClr val="D77E6F"/>
      </a:dk2>
      <a:lt2>
        <a:srgbClr val="6667AB"/>
      </a:lt2>
      <a:accent1>
        <a:srgbClr val="B38F6A"/>
      </a:accent1>
      <a:accent2>
        <a:srgbClr val="D75078"/>
      </a:accent2>
      <a:accent3>
        <a:srgbClr val="E288B6"/>
      </a:accent3>
      <a:accent4>
        <a:srgbClr val="E9445D"/>
      </a:accent4>
      <a:accent5>
        <a:srgbClr val="EEC272"/>
      </a:accent5>
      <a:accent6>
        <a:srgbClr val="85A0A9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573AD6BE-256C-44EB-886C-5713CB0A8D4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{A1FFE5C6-C8EF-44A0-82CF-4A11542FA875}tf78479028_win32</Template>
  <TotalTime>44</TotalTime>
  <Words>314</Words>
  <Application>Microsoft Office PowerPoint</Application>
  <PresentationFormat>Widescreen</PresentationFormat>
  <Paragraphs>40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Segoe UI</vt:lpstr>
      <vt:lpstr>Segoe UI Light</vt:lpstr>
      <vt:lpstr>Times New Roman</vt:lpstr>
      <vt:lpstr>Wingdings</vt:lpstr>
      <vt:lpstr>Balancing Act</vt:lpstr>
      <vt:lpstr>Wellspring</vt:lpstr>
      <vt:lpstr>Star of the show</vt:lpstr>
      <vt:lpstr>Amusements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jashabhai99799p@gmail.com</dc:creator>
  <cp:lastModifiedBy>jashabhai99799p@gmail.com</cp:lastModifiedBy>
  <cp:revision>2</cp:revision>
  <dcterms:created xsi:type="dcterms:W3CDTF">2022-08-09T06:00:59Z</dcterms:created>
  <dcterms:modified xsi:type="dcterms:W3CDTF">2022-08-09T06:50:18Z</dcterms:modified>
</cp:coreProperties>
</file>